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6" r:id="rId6"/>
    <p:sldId id="257" r:id="rId7"/>
    <p:sldId id="258" r:id="rId8"/>
    <p:sldId id="259" r:id="rId9"/>
    <p:sldId id="260" r:id="rId10"/>
    <p:sldId id="261" r:id="rId11"/>
    <p:sldId id="262" r:id="rId12"/>
    <p:sldId id="275" r:id="rId13"/>
    <p:sldId id="263" r:id="rId14"/>
    <p:sldId id="276" r:id="rId15"/>
    <p:sldId id="264" r:id="rId16"/>
    <p:sldId id="265" r:id="rId17"/>
    <p:sldId id="266" r:id="rId18"/>
    <p:sldId id="267" r:id="rId19"/>
    <p:sldId id="268" r:id="rId20"/>
    <p:sldId id="269" r:id="rId21"/>
    <p:sldId id="270" r:id="rId22"/>
    <p:sldId id="271" r:id="rId23"/>
    <p:sldId id="272" r:id="rId24"/>
    <p:sldId id="273" r:id="rId25"/>
    <p:sldId id="274" r:id="rId26"/>
    <p:sldId id="278" r:id="rId27"/>
    <p:sldId id="279" r:id="rId28"/>
    <p:sldId id="280" r:id="rId29"/>
    <p:sldId id="281" r:id="rId30"/>
    <p:sldId id="282" r:id="rId31"/>
    <p:sldId id="283" r:id="rId32"/>
    <p:sldId id="28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54"/>
      </p:cViewPr>
      <p:guideLst>
        <p:guide orient="horz" pos="2160"/>
        <p:guide pos="2880"/>
      </p:guideLst>
    </p:cSldViewPr>
  </p:slideViewPr>
  <p:notesTextViewPr>
    <p:cViewPr>
      <p:scale>
        <a:sx n="1" d="1"/>
        <a:sy n="1" d="1"/>
      </p:scale>
      <p:origin x="0" y="0"/>
    </p:cViewPr>
  </p:notesTextViewPr>
  <p:sorterViewPr>
    <p:cViewPr>
      <p:scale>
        <a:sx n="100" d="100"/>
        <a:sy n="100" d="100"/>
      </p:scale>
      <p:origin x="0" y="5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traceFormat>
        <inkml:channelProperties>
          <inkml:channelProperty channel="X" name="resolution" value="28.34025" units="1/cm"/>
          <inkml:channelProperty channel="Y" name="resolution" value="28.33948" units="1/cm"/>
        </inkml:channelProperties>
      </inkml:inkSource>
      <inkml:timestamp xml:id="ts0" timeString="2018-11-03T07:21:46.103"/>
    </inkml:context>
    <inkml:brush xml:id="br0">
      <inkml:brushProperty name="width" value="0.05292" units="cm"/>
      <inkml:brushProperty name="height" value="0.05292" units="cm"/>
      <inkml:brushProperty name="color" value="#FF0000"/>
    </inkml:brush>
  </inkml:definitions>
  <inkml:trace contextRef="#ctx0" brushRef="#br0">2952 645,'0'-25,"0"0,0 1,25-1</inkml:trace>
  <inkml:trace contextRef="#ctx0" brushRef="#br0" timeOffset="62192.5572">20539 14362,'24'74,"1"-24,-25-25,25-25,49 0</inkml:trace>
  <inkml:trace contextRef="#ctx0" brushRef="#br0" timeOffset="63080.608">23788 15751,'25'0,"0"-25,-25 25,24 0,1 0,-25 0,25 0</inkml:trace>
  <inkml:trace contextRef="#ctx0" brushRef="#br0" timeOffset="64352.6807">22945 14337,'24'0,"1"0,-25 0,25 0,0 0,0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979D916-4C0B-4565-831D-8F0340956EB5}"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9D916-4C0B-4565-831D-8F0340956EB5}"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9D916-4C0B-4565-831D-8F0340956EB5}"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79D916-4C0B-4565-831D-8F0340956EB5}"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B979D916-4C0B-4565-831D-8F0340956EB5}"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979D916-4C0B-4565-831D-8F0340956EB5}"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442EED-2250-4970-AD98-5F3F1565651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979D916-4C0B-4565-831D-8F0340956EB5}" type="datetimeFigureOut">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79D916-4C0B-4565-831D-8F0340956EB5}" type="datetimeFigureOut">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9D916-4C0B-4565-831D-8F0340956EB5}" type="datetimeFigureOut">
              <a:rPr lang="en-US" smtClean="0"/>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979D916-4C0B-4565-831D-8F0340956EB5}" type="datetimeFigureOut">
              <a:rPr lang="en-US" smtClean="0"/>
              <a:t>10/21/2019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F442EED-2250-4970-AD98-5F3F156565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9D916-4C0B-4565-831D-8F0340956EB5}"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442EED-2250-4970-AD98-5F3F156565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979D916-4C0B-4565-831D-8F0340956EB5}" type="datetimeFigureOut">
              <a:rPr lang="en-US" smtClean="0"/>
              <a:t>10/21/2019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F442EED-2250-4970-AD98-5F3F156565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آیین نامه کارشناسی پیوسته ورودی 97 و ما بعد</a:t>
            </a:r>
            <a:endParaRPr lang="en-US" dirty="0"/>
          </a:p>
        </p:txBody>
      </p:sp>
      <p:sp>
        <p:nvSpPr>
          <p:cNvPr id="3" name="Subtitle 2"/>
          <p:cNvSpPr>
            <a:spLocks noGrp="1"/>
          </p:cNvSpPr>
          <p:nvPr>
            <p:ph type="subTitle" idx="1"/>
          </p:nvPr>
        </p:nvSpPr>
        <p:spPr/>
        <p:txBody>
          <a:bodyPr/>
          <a:lstStyle/>
          <a:p>
            <a:r>
              <a:rPr lang="en-US" dirty="0" smtClean="0"/>
              <a:t>a</a:t>
            </a:r>
            <a:endParaRPr lang="en-US" dirty="0"/>
          </a:p>
        </p:txBody>
      </p:sp>
    </p:spTree>
    <p:extLst>
      <p:ext uri="{BB962C8B-B14F-4D97-AF65-F5344CB8AC3E}">
        <p14:creationId xmlns:p14="http://schemas.microsoft.com/office/powerpoint/2010/main" val="3987801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3600" b="1" dirty="0" smtClean="0">
                <a:solidFill>
                  <a:srgbClr val="0070C0"/>
                </a:solidFill>
                <a:cs typeface="B Nazanin" pitchFamily="2" charset="-78"/>
              </a:rPr>
              <a:t>ماده14:</a:t>
            </a:r>
            <a:endParaRPr lang="en-US" sz="3600" b="1" dirty="0">
              <a:solidFill>
                <a:srgbClr val="0070C0"/>
              </a:solidFill>
              <a:cs typeface="B Nazanin" pitchFamily="2" charset="-78"/>
            </a:endParaRPr>
          </a:p>
        </p:txBody>
      </p:sp>
      <p:sp>
        <p:nvSpPr>
          <p:cNvPr id="3" name="Content Placeholder 2"/>
          <p:cNvSpPr>
            <a:spLocks noGrp="1"/>
          </p:cNvSpPr>
          <p:nvPr>
            <p:ph idx="1"/>
          </p:nvPr>
        </p:nvSpPr>
        <p:spPr/>
        <p:txBody>
          <a:bodyPr>
            <a:normAutofit/>
          </a:bodyPr>
          <a:lstStyle/>
          <a:p>
            <a:pPr algn="just" rtl="1"/>
            <a:endParaRPr lang="fa-IR" sz="2800" dirty="0" smtClean="0">
              <a:cs typeface="B Nazanin" pitchFamily="2" charset="-78"/>
            </a:endParaRPr>
          </a:p>
          <a:p>
            <a:pPr algn="just" rtl="1"/>
            <a:r>
              <a:rPr lang="fa-IR" sz="2800" dirty="0" smtClean="0">
                <a:cs typeface="B Nazanin" pitchFamily="2" charset="-78"/>
              </a:rPr>
              <a:t>نمرات </a:t>
            </a:r>
            <a:r>
              <a:rPr lang="fa-IR" sz="2800" dirty="0">
                <a:cs typeface="B Nazanin" pitchFamily="2" charset="-78"/>
              </a:rPr>
              <a:t>کلیه دروس اعم از قبولی و ردی در کارنامه دانشجو ثبت و در میانگین نیمسال و کل وی محاسبه می شود</a:t>
            </a:r>
          </a:p>
          <a:p>
            <a:pPr algn="r" rtl="1"/>
            <a:endParaRPr lang="en-US" sz="2800" dirty="0"/>
          </a:p>
        </p:txBody>
      </p:sp>
    </p:spTree>
    <p:extLst>
      <p:ext uri="{BB962C8B-B14F-4D97-AF65-F5344CB8AC3E}">
        <p14:creationId xmlns:p14="http://schemas.microsoft.com/office/powerpoint/2010/main" val="24324371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15:</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822960" y="1100628"/>
            <a:ext cx="7520940" cy="5208692"/>
          </a:xfrm>
        </p:spPr>
        <p:txBody>
          <a:bodyPr>
            <a:noAutofit/>
          </a:bodyPr>
          <a:lstStyle/>
          <a:p>
            <a:pPr algn="just" rtl="1"/>
            <a:r>
              <a:rPr lang="fa-IR" sz="3200" dirty="0" smtClean="0">
                <a:cs typeface="B Nazanin" panose="00000400000000000000" pitchFamily="2" charset="-78"/>
              </a:rPr>
              <a:t>چنانچه میانگین نمرات دانشجو در هر نیمسال تحصیلی </a:t>
            </a:r>
            <a:r>
              <a:rPr lang="fa-IR" sz="3200" dirty="0" smtClean="0">
                <a:solidFill>
                  <a:srgbClr val="FF0000"/>
                </a:solidFill>
                <a:cs typeface="B Nazanin" panose="00000400000000000000" pitchFamily="2" charset="-78"/>
              </a:rPr>
              <a:t>کمتر از 12</a:t>
            </a:r>
            <a:r>
              <a:rPr lang="fa-IR" sz="3200" dirty="0" smtClean="0">
                <a:cs typeface="B Nazanin" panose="00000400000000000000" pitchFamily="2" charset="-78"/>
              </a:rPr>
              <a:t> باشد ثبت نام دانشجو در </a:t>
            </a:r>
            <a:r>
              <a:rPr lang="fa-IR" sz="3200" dirty="0" smtClean="0">
                <a:solidFill>
                  <a:srgbClr val="FF0000"/>
                </a:solidFill>
                <a:cs typeface="B Nazanin" panose="00000400000000000000" pitchFamily="2" charset="-78"/>
              </a:rPr>
              <a:t>نیمسال بعد به صورت مشروط </a:t>
            </a:r>
            <a:r>
              <a:rPr lang="fa-IR" sz="3200" dirty="0" smtClean="0">
                <a:cs typeface="B Nazanin" panose="00000400000000000000" pitchFamily="2" charset="-78"/>
              </a:rPr>
              <a:t>انجام می شود. دانشجوی مشروط حق انتخاب بیش از </a:t>
            </a:r>
            <a:r>
              <a:rPr lang="fa-IR" sz="3200" dirty="0" smtClean="0">
                <a:solidFill>
                  <a:srgbClr val="FF0000"/>
                </a:solidFill>
                <a:cs typeface="B Nazanin" panose="00000400000000000000" pitchFamily="2" charset="-78"/>
              </a:rPr>
              <a:t>14</a:t>
            </a:r>
            <a:r>
              <a:rPr lang="fa-IR" sz="3200" dirty="0" smtClean="0">
                <a:cs typeface="B Nazanin" panose="00000400000000000000" pitchFamily="2" charset="-78"/>
              </a:rPr>
              <a:t> واحد درسی در نیمسال بعدی را ندارد.</a:t>
            </a:r>
          </a:p>
          <a:p>
            <a:pPr algn="just" rtl="1"/>
            <a:r>
              <a:rPr lang="fa-IR" sz="3200" dirty="0" smtClean="0">
                <a:cs typeface="B Nazanin" panose="00000400000000000000" pitchFamily="2" charset="-78"/>
              </a:rPr>
              <a:t>تبصره چنانچه دانشجویی در دوره کارشناسی پیوسته </a:t>
            </a:r>
            <a:r>
              <a:rPr lang="fa-IR" sz="3200" dirty="0" smtClean="0">
                <a:solidFill>
                  <a:srgbClr val="FF0000"/>
                </a:solidFill>
                <a:cs typeface="B Nazanin" panose="00000400000000000000" pitchFamily="2" charset="-78"/>
              </a:rPr>
              <a:t>3 نیمسال </a:t>
            </a:r>
            <a:r>
              <a:rPr lang="fa-IR" sz="3200" dirty="0" smtClean="0">
                <a:cs typeface="B Nazanin" panose="00000400000000000000" pitchFamily="2" charset="-78"/>
              </a:rPr>
              <a:t>اعم از متوالی یا متناوب مشروط شده باشد، </a:t>
            </a:r>
            <a:r>
              <a:rPr lang="fa-IR" sz="3200" dirty="0" smtClean="0">
                <a:solidFill>
                  <a:srgbClr val="FF0000"/>
                </a:solidFill>
                <a:cs typeface="B Nazanin" panose="00000400000000000000" pitchFamily="2" charset="-78"/>
              </a:rPr>
              <a:t>از تحصیل محروم می شود.</a:t>
            </a:r>
          </a:p>
          <a:p>
            <a:pPr marL="0" indent="0" algn="just" rtl="1">
              <a:buNone/>
            </a:pPr>
            <a:endParaRPr lang="en-US" sz="3200" dirty="0">
              <a:cs typeface="B Nazanin" panose="00000400000000000000" pitchFamily="2" charset="-78"/>
            </a:endParaRPr>
          </a:p>
        </p:txBody>
      </p:sp>
    </p:spTree>
    <p:extLst>
      <p:ext uri="{BB962C8B-B14F-4D97-AF65-F5344CB8AC3E}">
        <p14:creationId xmlns:p14="http://schemas.microsoft.com/office/powerpoint/2010/main" val="906969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pPr algn="r"/>
            <a:r>
              <a:rPr lang="fa-IR" sz="4000" dirty="0" smtClean="0">
                <a:solidFill>
                  <a:srgbClr val="0070C0"/>
                </a:solidFill>
                <a:cs typeface="B Titr" panose="00000700000000000000" pitchFamily="2" charset="-78"/>
              </a:rPr>
              <a:t>ماده 16:</a:t>
            </a:r>
            <a:endParaRPr lang="en-US" sz="4000" dirty="0">
              <a:solidFill>
                <a:srgbClr val="0070C0"/>
              </a:solidFill>
              <a:cs typeface="B Titr" panose="00000700000000000000" pitchFamily="2" charset="-78"/>
            </a:endParaRPr>
          </a:p>
        </p:txBody>
      </p:sp>
      <p:sp>
        <p:nvSpPr>
          <p:cNvPr id="3" name="Content Placeholder 2"/>
          <p:cNvSpPr>
            <a:spLocks noGrp="1"/>
          </p:cNvSpPr>
          <p:nvPr>
            <p:ph idx="1"/>
          </p:nvPr>
        </p:nvSpPr>
        <p:spPr>
          <a:xfrm>
            <a:off x="467544" y="980728"/>
            <a:ext cx="8229600" cy="5688632"/>
          </a:xfrm>
        </p:spPr>
        <p:txBody>
          <a:bodyPr>
            <a:noAutofit/>
          </a:bodyPr>
          <a:lstStyle/>
          <a:p>
            <a:pPr algn="just" rtl="1"/>
            <a:r>
              <a:rPr lang="fa-IR" sz="2200" dirty="0" smtClean="0">
                <a:cs typeface="B Nazanin" panose="00000400000000000000" pitchFamily="2" charset="-78"/>
              </a:rPr>
              <a:t>دانشجو می تواند با رعایت سنوات مجاز تحصیل و با تایید گروه و واحد آموزشی، در دوره کارشناسی پیوسته </a:t>
            </a:r>
            <a:r>
              <a:rPr lang="fa-IR" sz="2200" dirty="0" smtClean="0">
                <a:solidFill>
                  <a:srgbClr val="FF0000"/>
                </a:solidFill>
                <a:cs typeface="B Nazanin" panose="00000400000000000000" pitchFamily="2" charset="-78"/>
              </a:rPr>
              <a:t>حداکثر یک نیمسال از مرخصی تحصیلی با احتساب در سنوات مجاز تحصیلی </a:t>
            </a:r>
            <a:r>
              <a:rPr lang="fa-IR" sz="2200" dirty="0" smtClean="0">
                <a:cs typeface="B Nazanin" panose="00000400000000000000" pitchFamily="2" charset="-78"/>
              </a:rPr>
              <a:t>استفاده نماید.</a:t>
            </a:r>
          </a:p>
          <a:p>
            <a:pPr algn="just" rtl="1"/>
            <a:r>
              <a:rPr lang="fa-IR" sz="2200" dirty="0" smtClean="0">
                <a:cs typeface="B Nazanin" panose="00000400000000000000" pitchFamily="2" charset="-78"/>
              </a:rPr>
              <a:t>تبصره 1: دانشجو می تواند با رعایت سنوات مجاز تحصیلی در دوره کارشناسی پیوسته </a:t>
            </a:r>
            <a:r>
              <a:rPr lang="fa-IR" sz="2200" dirty="0" smtClean="0">
                <a:solidFill>
                  <a:srgbClr val="FF0000"/>
                </a:solidFill>
                <a:cs typeface="B Nazanin" panose="00000400000000000000" pitchFamily="2" charset="-78"/>
              </a:rPr>
              <a:t>حداکثر تا قبل از شروع کلاس های هر نیمسال</a:t>
            </a:r>
            <a:r>
              <a:rPr lang="fa-IR" sz="2200" dirty="0" smtClean="0">
                <a:cs typeface="B Nazanin" panose="00000400000000000000" pitchFamily="2" charset="-78"/>
              </a:rPr>
              <a:t> نسبت به ارائه درخواست مرخصی تحصیلی خود در سامانه آموزشی دانشگاه و طی مراتب اقدام نماید.</a:t>
            </a:r>
          </a:p>
          <a:p>
            <a:pPr algn="just" rtl="1"/>
            <a:r>
              <a:rPr lang="fa-IR" sz="2200" dirty="0" smtClean="0">
                <a:cs typeface="B Nazanin" panose="00000400000000000000" pitchFamily="2" charset="-78"/>
              </a:rPr>
              <a:t>مدت مجاز مرخصی تحصیلی بدون احتساب در سنوات شامل </a:t>
            </a:r>
            <a:r>
              <a:rPr lang="fa-IR" sz="2200" dirty="0" smtClean="0">
                <a:solidFill>
                  <a:srgbClr val="FF0000"/>
                </a:solidFill>
                <a:cs typeface="B Nazanin" panose="00000400000000000000" pitchFamily="2" charset="-78"/>
              </a:rPr>
              <a:t>(مرخصی </a:t>
            </a:r>
            <a:r>
              <a:rPr lang="fa-IR" sz="2200" dirty="0">
                <a:solidFill>
                  <a:srgbClr val="FF0000"/>
                </a:solidFill>
                <a:cs typeface="B Nazanin" panose="00000400000000000000" pitchFamily="2" charset="-78"/>
              </a:rPr>
              <a:t>زایمان دانشجو </a:t>
            </a:r>
            <a:r>
              <a:rPr lang="fa-IR" sz="2200" dirty="0" smtClean="0">
                <a:solidFill>
                  <a:srgbClr val="FF0000"/>
                </a:solidFill>
                <a:cs typeface="B Nazanin" panose="00000400000000000000" pitchFamily="2" charset="-78"/>
              </a:rPr>
              <a:t>(و بررسی</a:t>
            </a:r>
            <a:r>
              <a:rPr lang="fa-IR" sz="2200" dirty="0" smtClean="0">
                <a:cs typeface="B Nazanin" panose="00000400000000000000" pitchFamily="2" charset="-78"/>
              </a:rPr>
              <a:t> </a:t>
            </a:r>
            <a:r>
              <a:rPr lang="fa-IR" sz="2200" dirty="0">
                <a:solidFill>
                  <a:srgbClr val="FF0000"/>
                </a:solidFill>
                <a:cs typeface="B Nazanin" panose="00000400000000000000" pitchFamily="2" charset="-78"/>
              </a:rPr>
              <a:t>درخواست مرخصی پزشکی </a:t>
            </a:r>
            <a:r>
              <a:rPr lang="fa-IR" sz="2200" dirty="0" smtClean="0">
                <a:solidFill>
                  <a:srgbClr val="FF0000"/>
                </a:solidFill>
                <a:cs typeface="B Nazanin" panose="00000400000000000000" pitchFamily="2" charset="-78"/>
              </a:rPr>
              <a:t>دانشجو </a:t>
            </a:r>
            <a:r>
              <a:rPr lang="fa-IR" sz="2200" dirty="0">
                <a:cs typeface="B Nazanin" panose="00000400000000000000" pitchFamily="2" charset="-78"/>
              </a:rPr>
              <a:t>پس از تایید پزشک معتمد </a:t>
            </a:r>
            <a:r>
              <a:rPr lang="fa-IR" sz="2200" dirty="0" smtClean="0">
                <a:cs typeface="B Nazanin" panose="00000400000000000000" pitchFamily="2" charset="-78"/>
              </a:rPr>
              <a:t>دانشگاه، </a:t>
            </a:r>
            <a:r>
              <a:rPr lang="fa-IR" sz="2200" dirty="0">
                <a:cs typeface="B Nazanin" panose="00000400000000000000" pitchFamily="2" charset="-78"/>
              </a:rPr>
              <a:t>و</a:t>
            </a:r>
            <a:r>
              <a:rPr lang="fa-IR" sz="2200" dirty="0" smtClean="0">
                <a:solidFill>
                  <a:srgbClr val="FF0000"/>
                </a:solidFill>
                <a:cs typeface="B Nazanin" panose="00000400000000000000" pitchFamily="2" charset="-78"/>
              </a:rPr>
              <a:t> </a:t>
            </a:r>
            <a:r>
              <a:rPr lang="fa-IR" sz="2200" dirty="0" smtClean="0">
                <a:cs typeface="B Nazanin" panose="00000400000000000000" pitchFamily="2" charset="-78"/>
              </a:rPr>
              <a:t>بررسی </a:t>
            </a:r>
            <a:r>
              <a:rPr lang="fa-IR" sz="2200" dirty="0">
                <a:cs typeface="B Nazanin" panose="00000400000000000000" pitchFamily="2" charset="-78"/>
              </a:rPr>
              <a:t>و تصمیم گیری سایر مصادیق تحصیلی</a:t>
            </a:r>
            <a:r>
              <a:rPr lang="fa-IR" sz="2200" dirty="0">
                <a:solidFill>
                  <a:srgbClr val="FF0000"/>
                </a:solidFill>
                <a:cs typeface="B Nazanin" panose="00000400000000000000" pitchFamily="2" charset="-78"/>
              </a:rPr>
              <a:t>(مانند ماموریت همسر یا والدین و...) </a:t>
            </a:r>
            <a:r>
              <a:rPr lang="fa-IR" sz="2200" dirty="0">
                <a:cs typeface="B Nazanin" panose="00000400000000000000" pitchFamily="2" charset="-78"/>
              </a:rPr>
              <a:t>توسط </a:t>
            </a:r>
            <a:r>
              <a:rPr lang="fa-IR" sz="2200" dirty="0">
                <a:solidFill>
                  <a:srgbClr val="FF0000"/>
                </a:solidFill>
                <a:cs typeface="B Nazanin" panose="00000400000000000000" pitchFamily="2" charset="-78"/>
              </a:rPr>
              <a:t>کمیسیون بررسی موارد خاص </a:t>
            </a:r>
            <a:r>
              <a:rPr lang="fa-IR" sz="2200" dirty="0">
                <a:cs typeface="B Nazanin" panose="00000400000000000000" pitchFamily="2" charset="-78"/>
              </a:rPr>
              <a:t>دانشگاه </a:t>
            </a:r>
            <a:r>
              <a:rPr lang="fa-IR" sz="2200" dirty="0" smtClean="0">
                <a:cs typeface="B Nazanin" panose="00000400000000000000" pitchFamily="2" charset="-78"/>
              </a:rPr>
              <a:t>انجام می شود.</a:t>
            </a:r>
          </a:p>
          <a:p>
            <a:pPr algn="just" rtl="1"/>
            <a:endParaRPr lang="en-US" sz="2200" dirty="0">
              <a:cs typeface="B Nazanin" panose="00000400000000000000" pitchFamily="2" charset="-78"/>
            </a:endParaRPr>
          </a:p>
        </p:txBody>
      </p:sp>
    </p:spTree>
    <p:extLst>
      <p:ext uri="{BB962C8B-B14F-4D97-AF65-F5344CB8AC3E}">
        <p14:creationId xmlns:p14="http://schemas.microsoft.com/office/powerpoint/2010/main" val="906969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17:</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822960" y="1100628"/>
            <a:ext cx="7520940" cy="4272588"/>
          </a:xfrm>
        </p:spPr>
        <p:txBody>
          <a:bodyPr>
            <a:noAutofit/>
          </a:bodyPr>
          <a:lstStyle/>
          <a:p>
            <a:pPr algn="justLow" rtl="1"/>
            <a:r>
              <a:rPr lang="fa-IR" sz="2400" dirty="0" smtClean="0">
                <a:cs typeface="B Nazanin" panose="00000400000000000000" pitchFamily="2" charset="-78"/>
              </a:rPr>
              <a:t>ثبت نام و انتخاب واحد در زمان مقرر هر نیمسال تحصیلی الزامی است و عدم ثبت نام دانشجو در هر نیمسال تحصیلی، </a:t>
            </a:r>
            <a:r>
              <a:rPr lang="fa-IR" sz="2400" dirty="0" smtClean="0">
                <a:solidFill>
                  <a:srgbClr val="FF0000"/>
                </a:solidFill>
                <a:cs typeface="B Nazanin" panose="00000400000000000000" pitchFamily="2" charset="-78"/>
              </a:rPr>
              <a:t>به منزله منصرف از تحصیل وی بوده </a:t>
            </a:r>
            <a:r>
              <a:rPr lang="fa-IR" sz="2400" dirty="0" smtClean="0">
                <a:cs typeface="B Nazanin" panose="00000400000000000000" pitchFamily="2" charset="-78"/>
              </a:rPr>
              <a:t>و امکان ادامه تحصیل از دانشجو سلب می شود</a:t>
            </a:r>
            <a:r>
              <a:rPr lang="fa-IR" sz="2400" dirty="0" smtClean="0">
                <a:solidFill>
                  <a:srgbClr val="FF0000"/>
                </a:solidFill>
                <a:cs typeface="B Nazanin" panose="00000400000000000000" pitchFamily="2" charset="-78"/>
              </a:rPr>
              <a:t>.</a:t>
            </a:r>
          </a:p>
          <a:p>
            <a:pPr algn="justLow" rtl="1"/>
            <a:r>
              <a:rPr lang="fa-IR" sz="2400" dirty="0" smtClean="0">
                <a:cs typeface="B Nazanin" panose="00000400000000000000" pitchFamily="2" charset="-78"/>
              </a:rPr>
              <a:t>تبصره: در صورتی که دانشجو در زمان مقرر ثبت نام ننموده باشد، ضروری است </a:t>
            </a:r>
            <a:r>
              <a:rPr lang="fa-IR" sz="2400" dirty="0" smtClean="0">
                <a:solidFill>
                  <a:srgbClr val="FF0000"/>
                </a:solidFill>
                <a:cs typeface="B Nazanin" panose="00000400000000000000" pitchFamily="2" charset="-78"/>
              </a:rPr>
              <a:t>قبل از اتمام نیمسال تحصیلی </a:t>
            </a:r>
            <a:r>
              <a:rPr lang="fa-IR" sz="2400" dirty="0" smtClean="0">
                <a:cs typeface="B Nazanin" panose="00000400000000000000" pitchFamily="2" charset="-78"/>
              </a:rPr>
              <a:t>جهت روشن شدن وضعیت تحصیلی خود به آموزش واحد مراجعه نماید، که در صورت ارائه مدارک مبنی بر موجه بودن علت عدم ثبت نام در زمان مقرر  و با تشخیص شورای آموزشی واحد می توان آن  نیمسال را به عنوان </a:t>
            </a:r>
            <a:r>
              <a:rPr lang="fa-IR" sz="2400" dirty="0" smtClean="0">
                <a:solidFill>
                  <a:srgbClr val="FF0000"/>
                </a:solidFill>
                <a:cs typeface="B Nazanin" panose="00000400000000000000" pitchFamily="2" charset="-78"/>
              </a:rPr>
              <a:t>وقفه تحصیلی(با احتساب در سنوات) </a:t>
            </a:r>
            <a:r>
              <a:rPr lang="fa-IR" sz="2400" dirty="0" smtClean="0">
                <a:cs typeface="B Nazanin" panose="00000400000000000000" pitchFamily="2" charset="-78"/>
              </a:rPr>
              <a:t>منظور نمود، در غیر اینصورت دانشجو از دامه تحصیل محروم خواهد شد.</a:t>
            </a:r>
            <a:endParaRPr lang="en-US" sz="2400" dirty="0">
              <a:cs typeface="B Nazanin" panose="00000400000000000000" pitchFamily="2" charset="-78"/>
            </a:endParaRP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18:</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r>
              <a:rPr lang="fa-IR" sz="2400" dirty="0" smtClean="0">
                <a:cs typeface="B Nazanin" panose="00000400000000000000" pitchFamily="2" charset="-78"/>
              </a:rPr>
              <a:t>دانشجوی متقاضی انصراف از تحصیل، باید شخصا درخواست انصراف خود را</a:t>
            </a:r>
            <a:r>
              <a:rPr lang="fa-IR" sz="2400" dirty="0" smtClean="0">
                <a:solidFill>
                  <a:srgbClr val="FF0000"/>
                </a:solidFill>
                <a:cs typeface="B Nazanin" panose="00000400000000000000" pitchFamily="2" charset="-78"/>
              </a:rPr>
              <a:t> پیشخوان سامانه جامع آموزشی دانشگاه </a:t>
            </a:r>
            <a:r>
              <a:rPr lang="fa-IR" sz="2400" dirty="0" smtClean="0">
                <a:cs typeface="B Nazanin" panose="00000400000000000000" pitchFamily="2" charset="-78"/>
              </a:rPr>
              <a:t>ثبت کند.</a:t>
            </a:r>
          </a:p>
          <a:p>
            <a:pPr algn="just" rtl="1"/>
            <a:r>
              <a:rPr lang="fa-IR" sz="2400" dirty="0" smtClean="0">
                <a:cs typeface="B Nazanin" panose="00000400000000000000" pitchFamily="2" charset="-78"/>
              </a:rPr>
              <a:t>تبصره1: دانشجوی انصرافی باید به کلیه تعهداتی که در دوران تحصیل سپرده است، عمل نماید.</a:t>
            </a:r>
          </a:p>
          <a:p>
            <a:pPr algn="just" rtl="1"/>
            <a:r>
              <a:rPr lang="fa-IR" sz="2400" dirty="0" smtClean="0">
                <a:cs typeface="B Nazanin" panose="00000400000000000000" pitchFamily="2" charset="-78"/>
              </a:rPr>
              <a:t>تبصره2:تحصیل مجدد دانشجوی انصرافی منوط به شرکت و قبولی در آزمون سراسری براساس ضوابط مربوطه است.</a:t>
            </a:r>
            <a:endParaRPr lang="en-US" sz="2400" dirty="0">
              <a:cs typeface="B Nazanin" panose="00000400000000000000" pitchFamily="2" charset="-78"/>
            </a:endParaRP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20:</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822960" y="1100628"/>
            <a:ext cx="7520940" cy="5496724"/>
          </a:xfrm>
        </p:spPr>
        <p:txBody>
          <a:bodyPr>
            <a:noAutofit/>
          </a:bodyPr>
          <a:lstStyle/>
          <a:p>
            <a:pPr algn="just" rtl="1"/>
            <a:r>
              <a:rPr lang="fa-IR" sz="1800" dirty="0" smtClean="0">
                <a:cs typeface="B Nazanin" panose="00000400000000000000" pitchFamily="2" charset="-78"/>
              </a:rPr>
              <a:t>دانشجوی دوره کارشناسی پیوسته با داشتن شرایط ذیل می تواند از یک رشته یا گرایش به رشته یا گرایش دیگر تحصیلی در دانشگاه تغییر رشته یا گرایش دهد.</a:t>
            </a:r>
          </a:p>
          <a:p>
            <a:pPr algn="just" rtl="1"/>
            <a:r>
              <a:rPr lang="fa-IR" sz="1800" dirty="0" smtClean="0">
                <a:cs typeface="B Nazanin" panose="00000400000000000000" pitchFamily="2" charset="-78"/>
              </a:rPr>
              <a:t>الف) </a:t>
            </a:r>
            <a:r>
              <a:rPr lang="fa-IR" sz="1800" dirty="0" smtClean="0">
                <a:solidFill>
                  <a:srgbClr val="FF0000"/>
                </a:solidFill>
                <a:cs typeface="B Nazanin" panose="00000400000000000000" pitchFamily="2" charset="-78"/>
              </a:rPr>
              <a:t>وجود رشته یا گرایش </a:t>
            </a:r>
            <a:r>
              <a:rPr lang="fa-IR" sz="1800" dirty="0" smtClean="0">
                <a:cs typeface="B Nazanin" panose="00000400000000000000" pitchFamily="2" charset="-78"/>
              </a:rPr>
              <a:t>مورد تقاضای دانشجو در دانشگاه</a:t>
            </a:r>
          </a:p>
          <a:p>
            <a:pPr algn="just" rtl="1"/>
            <a:r>
              <a:rPr lang="fa-IR" sz="1800" dirty="0" smtClean="0">
                <a:cs typeface="B Nazanin" panose="00000400000000000000" pitchFamily="2" charset="-78"/>
              </a:rPr>
              <a:t>ب) امکان اتمام تحصیل دانشجو در</a:t>
            </a:r>
            <a:r>
              <a:rPr lang="fa-IR" sz="1800" dirty="0" smtClean="0">
                <a:solidFill>
                  <a:srgbClr val="FF0000"/>
                </a:solidFill>
                <a:cs typeface="B Nazanin" panose="00000400000000000000" pitchFamily="2" charset="-78"/>
              </a:rPr>
              <a:t> سنوات مجاز باقیمانده</a:t>
            </a:r>
          </a:p>
          <a:p>
            <a:pPr algn="just" rtl="1"/>
            <a:r>
              <a:rPr lang="fa-IR" sz="1800" dirty="0" smtClean="0">
                <a:cs typeface="B Nazanin" panose="00000400000000000000" pitchFamily="2" charset="-78"/>
              </a:rPr>
              <a:t>ج) </a:t>
            </a:r>
            <a:r>
              <a:rPr lang="fa-IR" sz="1800" dirty="0" smtClean="0">
                <a:solidFill>
                  <a:srgbClr val="FF0000"/>
                </a:solidFill>
                <a:cs typeface="B Nazanin" panose="00000400000000000000" pitchFamily="2" charset="-78"/>
              </a:rPr>
              <a:t>کسب حد نصاب نمره </a:t>
            </a:r>
            <a:r>
              <a:rPr lang="fa-IR" sz="1800" dirty="0" smtClean="0">
                <a:cs typeface="B Nazanin" panose="00000400000000000000" pitchFamily="2" charset="-78"/>
              </a:rPr>
              <a:t>لازم رشته مورد نظر براساس کارنامه تغییر رشته و انتقال صادره از سوی سازمان سنجش آموزش کشور(که هر سال به پورتال دانشگاه ارسال می شود)</a:t>
            </a:r>
          </a:p>
          <a:p>
            <a:pPr algn="just" rtl="1"/>
            <a:r>
              <a:rPr lang="fa-IR" sz="1800" dirty="0" smtClean="0">
                <a:cs typeface="B Nazanin" panose="00000400000000000000" pitchFamily="2" charset="-78"/>
              </a:rPr>
              <a:t>د)موافقت واحدهای آموزشی </a:t>
            </a:r>
            <a:r>
              <a:rPr lang="fa-IR" sz="1800" dirty="0" smtClean="0">
                <a:solidFill>
                  <a:srgbClr val="FF0000"/>
                </a:solidFill>
                <a:cs typeface="B Nazanin" panose="00000400000000000000" pitchFamily="2" charset="-78"/>
              </a:rPr>
              <a:t>مبدا و مقصد </a:t>
            </a:r>
            <a:r>
              <a:rPr lang="fa-IR" sz="1800" dirty="0" smtClean="0">
                <a:cs typeface="B Nazanin" panose="00000400000000000000" pitchFamily="2" charset="-78"/>
              </a:rPr>
              <a:t>و تایید مدیریت خدمات آموزشی دانشگاه</a:t>
            </a:r>
          </a:p>
          <a:p>
            <a:pPr algn="just" rtl="1"/>
            <a:r>
              <a:rPr lang="fa-IR" sz="1800" dirty="0" smtClean="0">
                <a:cs typeface="B Nazanin" panose="00000400000000000000" pitchFamily="2" charset="-78"/>
              </a:rPr>
              <a:t>ه) دانشجو در طول تحصیل </a:t>
            </a:r>
            <a:r>
              <a:rPr lang="fa-IR" sz="1800" dirty="0" smtClean="0">
                <a:solidFill>
                  <a:srgbClr val="FF0000"/>
                </a:solidFill>
                <a:cs typeface="B Nazanin" panose="00000400000000000000" pitchFamily="2" charset="-78"/>
              </a:rPr>
              <a:t>فقط برای یکبار </a:t>
            </a:r>
            <a:r>
              <a:rPr lang="fa-IR" sz="1800" dirty="0" smtClean="0">
                <a:cs typeface="B Nazanin" panose="00000400000000000000" pitchFamily="2" charset="-78"/>
              </a:rPr>
              <a:t>با رعایت سایر شرایط مجاز به درخواست تغییر رشته یا گرایش است.</a:t>
            </a:r>
          </a:p>
          <a:p>
            <a:pPr algn="just" rtl="1"/>
            <a:r>
              <a:rPr lang="fa-IR" sz="1800" dirty="0" smtClean="0">
                <a:cs typeface="B Nazanin" panose="00000400000000000000" pitchFamily="2" charset="-78"/>
              </a:rPr>
              <a:t>و) تغییر رشته از نوبت دوم به روزانه، از غیر حضوری به نیمه حضوری و حضوری و از غیر حضوری به حضوری ممنوع است ولی برعکس آن مجاز است.</a:t>
            </a:r>
          </a:p>
          <a:p>
            <a:pPr algn="just" rtl="1"/>
            <a:r>
              <a:rPr lang="fa-IR" sz="1800" dirty="0" smtClean="0">
                <a:cs typeface="B Nazanin" panose="00000400000000000000" pitchFamily="2" charset="-78"/>
              </a:rPr>
              <a:t>ط) دانشجویی که با تقاضای تغییر رشته او موافقت شده است مجاز است تا قبل از ثبت نام و انتخاب واحد در رشته جدید،</a:t>
            </a:r>
            <a:r>
              <a:rPr lang="fa-IR" sz="1800" dirty="0" smtClean="0">
                <a:solidFill>
                  <a:srgbClr val="FF0000"/>
                </a:solidFill>
                <a:cs typeface="B Nazanin" panose="00000400000000000000" pitchFamily="2" charset="-78"/>
              </a:rPr>
              <a:t> تقاضای انصراف از تغییر رشته یا گرایش خود </a:t>
            </a:r>
            <a:r>
              <a:rPr lang="fa-IR" sz="1800" dirty="0" smtClean="0">
                <a:cs typeface="B Nazanin" panose="00000400000000000000" pitchFamily="2" charset="-78"/>
              </a:rPr>
              <a:t>را به آموزش دانشگاه ارائه نماید در غیر اینصورت پس از انقضای مهلت مقرر، حکم صادره غیر قابل تغییر است و حق تغییر رشته تا پایان دوره از نامبرده سلب می شود.</a:t>
            </a:r>
          </a:p>
          <a:p>
            <a:pPr algn="just" rtl="1"/>
            <a:endParaRPr lang="fa-IR" sz="1800" dirty="0" smtClean="0">
              <a:cs typeface="B Nazanin" panose="00000400000000000000" pitchFamily="2" charset="-78"/>
            </a:endParaRPr>
          </a:p>
          <a:p>
            <a:pPr algn="just" rtl="1"/>
            <a:endParaRPr lang="en-US" sz="1800" dirty="0">
              <a:cs typeface="B Nazanin" panose="00000400000000000000" pitchFamily="2" charset="-78"/>
            </a:endParaRP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21:</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467544" y="908720"/>
            <a:ext cx="8229600" cy="5256584"/>
          </a:xfrm>
        </p:spPr>
        <p:txBody>
          <a:bodyPr>
            <a:noAutofit/>
          </a:bodyPr>
          <a:lstStyle/>
          <a:p>
            <a:pPr algn="just" rtl="1"/>
            <a:r>
              <a:rPr lang="fa-IR" sz="2200" dirty="0" smtClean="0">
                <a:cs typeface="B Nazanin" panose="00000400000000000000" pitchFamily="2" charset="-78"/>
              </a:rPr>
              <a:t>انتقال و انتقال توام با تغییر رشته دانشجو به سایر دانشگاه ها در صورت احراز شرایط لازم مورد نظر وزارت و دانشگاه و کسب حداقل نمره قبولی در رشته مورد تقاضای دانشجو، با موافقت دانشگاه مقصد و مبدا بلامانع است.</a:t>
            </a:r>
          </a:p>
          <a:p>
            <a:pPr algn="just" rtl="1"/>
            <a:r>
              <a:rPr lang="fa-IR" sz="2200" dirty="0" smtClean="0">
                <a:cs typeface="B Nazanin" panose="00000400000000000000" pitchFamily="2" charset="-78"/>
              </a:rPr>
              <a:t>تبصره1: انتقال و انتقال توام با تغییر رشته دانشجو </a:t>
            </a:r>
            <a:r>
              <a:rPr lang="fa-IR" sz="2200" dirty="0" smtClean="0">
                <a:solidFill>
                  <a:srgbClr val="FF0000"/>
                </a:solidFill>
                <a:cs typeface="B Nazanin" panose="00000400000000000000" pitchFamily="2" charset="-78"/>
              </a:rPr>
              <a:t>از دانشگاه غیر دولتی به دولتی</a:t>
            </a:r>
            <a:r>
              <a:rPr lang="fa-IR" sz="2200" dirty="0" smtClean="0">
                <a:cs typeface="B Nazanin" panose="00000400000000000000" pitchFamily="2" charset="-78"/>
              </a:rPr>
              <a:t>، از </a:t>
            </a:r>
            <a:r>
              <a:rPr lang="fa-IR" sz="2200" dirty="0" smtClean="0">
                <a:solidFill>
                  <a:srgbClr val="FF0000"/>
                </a:solidFill>
                <a:cs typeface="B Nazanin" panose="00000400000000000000" pitchFamily="2" charset="-78"/>
              </a:rPr>
              <a:t>شهریه پرداز به رایگان</a:t>
            </a:r>
            <a:r>
              <a:rPr lang="fa-IR" sz="2200" dirty="0" smtClean="0">
                <a:cs typeface="B Nazanin" panose="00000400000000000000" pitchFamily="2" charset="-78"/>
              </a:rPr>
              <a:t>، از </a:t>
            </a:r>
            <a:r>
              <a:rPr lang="fa-IR" sz="2200" dirty="0" smtClean="0">
                <a:solidFill>
                  <a:srgbClr val="FF0000"/>
                </a:solidFill>
                <a:cs typeface="B Nazanin" panose="00000400000000000000" pitchFamily="2" charset="-78"/>
              </a:rPr>
              <a:t>غیرحضوری به نیمه حضوری و حضوری </a:t>
            </a:r>
            <a:r>
              <a:rPr lang="fa-IR" sz="2200" dirty="0" smtClean="0">
                <a:cs typeface="B Nazanin" panose="00000400000000000000" pitchFamily="2" charset="-78"/>
              </a:rPr>
              <a:t>و </a:t>
            </a:r>
            <a:r>
              <a:rPr lang="fa-IR" sz="2200" dirty="0" smtClean="0">
                <a:solidFill>
                  <a:srgbClr val="FF0000"/>
                </a:solidFill>
                <a:cs typeface="B Nazanin" panose="00000400000000000000" pitchFamily="2" charset="-78"/>
              </a:rPr>
              <a:t>از غیر حضوری به حضوری </a:t>
            </a:r>
            <a:r>
              <a:rPr lang="fa-IR" sz="2200" u="sng" dirty="0" smtClean="0">
                <a:cs typeface="B Nazanin" panose="00000400000000000000" pitchFamily="2" charset="-78"/>
              </a:rPr>
              <a:t>ممنوع</a:t>
            </a:r>
            <a:r>
              <a:rPr lang="fa-IR" sz="2200" dirty="0" smtClean="0">
                <a:cs typeface="B Nazanin" panose="00000400000000000000" pitchFamily="2" charset="-78"/>
              </a:rPr>
              <a:t>، ولی عکس آن مجاز است.</a:t>
            </a:r>
          </a:p>
          <a:p>
            <a:pPr algn="just" rtl="1"/>
            <a:r>
              <a:rPr lang="fa-IR" sz="2200" dirty="0" smtClean="0">
                <a:cs typeface="B Nazanin" panose="00000400000000000000" pitchFamily="2" charset="-78"/>
              </a:rPr>
              <a:t>تبصره2: در صورت انتقال دانشجو به دانشگاه (طبق دستورالعمل و ضوابط و مقررات دانشگاه) </a:t>
            </a:r>
            <a:r>
              <a:rPr lang="fa-IR" sz="2200" dirty="0" smtClean="0">
                <a:solidFill>
                  <a:srgbClr val="FF0000"/>
                </a:solidFill>
                <a:cs typeface="B Nazanin" panose="00000400000000000000" pitchFamily="2" charset="-78"/>
              </a:rPr>
              <a:t>تمام نمرات درسی </a:t>
            </a:r>
            <a:r>
              <a:rPr lang="fa-IR" sz="2200" dirty="0" smtClean="0">
                <a:cs typeface="B Nazanin" panose="00000400000000000000" pitchFamily="2" charset="-78"/>
              </a:rPr>
              <a:t>دانشجو در دانشگاه مبدا اعم از قبولی و یا ردی و سوابق آموزشی از لحاظ مشروطی عینا در کارنامه دانشجو ثبت و تمامی نمرات در محاسبه میانگین نیمسال و میانگین کل او محاسبه می شود. پذیرش واحدهای گذرانده شده دانشجو با نمره کمتر از 12 برعهده دانشگاه است و واحدهای گذرانده شده پذیرفته نشده، در تعداد واحدهای گذرانده بی اثر است ولی نمرات آنها در میانگین نیمسال و کل محاسبه می شود.</a:t>
            </a: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22:</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endParaRPr lang="fa-IR" sz="2400" dirty="0" smtClean="0">
              <a:cs typeface="B Nazanin" panose="00000400000000000000" pitchFamily="2" charset="-78"/>
            </a:endParaRPr>
          </a:p>
          <a:p>
            <a:pPr algn="just" rtl="1"/>
            <a:r>
              <a:rPr lang="fa-IR" sz="2400" dirty="0" smtClean="0">
                <a:cs typeface="B Nazanin" panose="00000400000000000000" pitchFamily="2" charset="-78"/>
              </a:rPr>
              <a:t>معادل سازی و پذیرش واحدهای درسی گذرانده شده دانشجو طبق ضوابط ذیل مقدور است:</a:t>
            </a:r>
          </a:p>
          <a:p>
            <a:pPr marL="0" indent="0" algn="just" rtl="1">
              <a:buNone/>
            </a:pPr>
            <a:r>
              <a:rPr lang="fa-IR" sz="2400" dirty="0" smtClean="0">
                <a:cs typeface="B Nazanin" panose="00000400000000000000" pitchFamily="2" charset="-78"/>
              </a:rPr>
              <a:t>1ـ به ازای </a:t>
            </a:r>
            <a:r>
              <a:rPr lang="fa-IR" sz="2400" dirty="0" smtClean="0">
                <a:solidFill>
                  <a:srgbClr val="FF0000"/>
                </a:solidFill>
                <a:cs typeface="B Nazanin" panose="00000400000000000000" pitchFamily="2" charset="-78"/>
              </a:rPr>
              <a:t>هر 16 واحد </a:t>
            </a:r>
            <a:r>
              <a:rPr lang="fa-IR" sz="2400" dirty="0" smtClean="0">
                <a:cs typeface="B Nazanin" panose="00000400000000000000" pitchFamily="2" charset="-78"/>
              </a:rPr>
              <a:t>از دروس معادل سازی شده، </a:t>
            </a:r>
            <a:r>
              <a:rPr lang="fa-IR" sz="2400" dirty="0" smtClean="0">
                <a:solidFill>
                  <a:srgbClr val="FF0000"/>
                </a:solidFill>
                <a:cs typeface="B Nazanin" panose="00000400000000000000" pitchFamily="2" charset="-78"/>
              </a:rPr>
              <a:t>یک نیمسال </a:t>
            </a:r>
            <a:r>
              <a:rPr lang="fa-IR" sz="2400" dirty="0" smtClean="0">
                <a:cs typeface="B Nazanin" panose="00000400000000000000" pitchFamily="2" charset="-78"/>
              </a:rPr>
              <a:t>از سنوات مجاز تحصیلی دانشجو کاسته می شود. (این امر خاص دانشجو است که دروس را قبل از ورود به دانشگاه در مقطع فعلی گذرانده اند و مشمول دانشجوی تغییر رشته و گرایش در ضمن تحصیل نمی شود)</a:t>
            </a:r>
            <a:endParaRPr lang="en-US" sz="2400" dirty="0">
              <a:cs typeface="B Nazanin" panose="00000400000000000000" pitchFamily="2" charset="-78"/>
            </a:endParaRP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23:</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endParaRPr lang="fa-IR" sz="2800" dirty="0" smtClean="0">
              <a:cs typeface="B Nazanin" panose="00000400000000000000" pitchFamily="2" charset="-78"/>
            </a:endParaRPr>
          </a:p>
          <a:p>
            <a:pPr algn="just" rtl="1"/>
            <a:r>
              <a:rPr lang="fa-IR" sz="2800" dirty="0" smtClean="0">
                <a:cs typeface="B Nazanin" panose="00000400000000000000" pitchFamily="2" charset="-78"/>
              </a:rPr>
              <a:t>ملاک دانش آموختگی برای دوره کارشناسی پیوسته گذراندن کلیه واحدهای برنامه درسی مصوب رشته با </a:t>
            </a:r>
            <a:r>
              <a:rPr lang="fa-IR" sz="2800" dirty="0" smtClean="0">
                <a:solidFill>
                  <a:srgbClr val="FF0000"/>
                </a:solidFill>
                <a:cs typeface="B Nazanin" panose="00000400000000000000" pitchFamily="2" charset="-78"/>
              </a:rPr>
              <a:t>میانگین کل حداقل 12 </a:t>
            </a:r>
            <a:r>
              <a:rPr lang="fa-IR" sz="2800" dirty="0" smtClean="0">
                <a:cs typeface="B Nazanin" panose="00000400000000000000" pitchFamily="2" charset="-78"/>
              </a:rPr>
              <a:t>در پایان دوره است</a:t>
            </a:r>
          </a:p>
        </p:txBody>
      </p:sp>
      <mc:AlternateContent xmlns:mc="http://schemas.openxmlformats.org/markup-compatibility/2006" xmlns:p14="http://schemas.microsoft.com/office/powerpoint/2010/main">
        <mc:Choice Requires="p14">
          <p:contentPart p14:bwMode="auto" r:id="rId2">
            <p14:nvContentPartPr>
              <p14:cNvPr id="4" name="Ink 3"/>
              <p14:cNvContentPartPr/>
              <p14:nvPr/>
            </p14:nvContentPartPr>
            <p14:xfrm>
              <a:off x="1062720" y="196560"/>
              <a:ext cx="7545960" cy="5474160"/>
            </p14:xfrm>
          </p:contentPart>
        </mc:Choice>
        <mc:Fallback xmlns="">
          <p:pic>
            <p:nvPicPr>
              <p:cNvPr id="4" name="Ink 3"/>
              <p:cNvPicPr/>
              <p:nvPr/>
            </p:nvPicPr>
            <p:blipFill>
              <a:blip r:embed="rId3"/>
              <a:stretch>
                <a:fillRect/>
              </a:stretch>
            </p:blipFill>
            <p:spPr>
              <a:xfrm>
                <a:off x="1053360" y="187200"/>
                <a:ext cx="7564680" cy="5492880"/>
              </a:xfrm>
              <a:prstGeom prst="rect">
                <a:avLst/>
              </a:prstGeom>
            </p:spPr>
          </p:pic>
        </mc:Fallback>
      </mc:AlternateContent>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24:</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r>
              <a:rPr lang="fa-IR" sz="2800" dirty="0" smtClean="0">
                <a:cs typeface="B Nazanin" panose="00000400000000000000" pitchFamily="2" charset="-78"/>
              </a:rPr>
              <a:t>در صورتی که دانشجوی منصرف یا محروم از تحصیل در دوره کارشناسی پیوسته </a:t>
            </a:r>
            <a:r>
              <a:rPr lang="fa-IR" sz="2800" dirty="0" smtClean="0">
                <a:solidFill>
                  <a:srgbClr val="FF0000"/>
                </a:solidFill>
                <a:cs typeface="B Nazanin" panose="00000400000000000000" pitchFamily="2" charset="-78"/>
              </a:rPr>
              <a:t>حداقل 68 واحد </a:t>
            </a:r>
            <a:r>
              <a:rPr lang="fa-IR" sz="2800" dirty="0" smtClean="0">
                <a:cs typeface="B Nazanin" panose="00000400000000000000" pitchFamily="2" charset="-78"/>
              </a:rPr>
              <a:t>درسی (شامل حداکثر 10 واحد دروس عمومی و مابقی از سایر دروس دوره) را با نمره قبولی بگذراند و </a:t>
            </a:r>
            <a:r>
              <a:rPr lang="fa-IR" sz="2800" dirty="0" smtClean="0">
                <a:solidFill>
                  <a:srgbClr val="FF0000"/>
                </a:solidFill>
                <a:cs typeface="B Nazanin" panose="00000400000000000000" pitchFamily="2" charset="-78"/>
              </a:rPr>
              <a:t>میانگین کل </a:t>
            </a:r>
            <a:r>
              <a:rPr lang="fa-IR" sz="2800" dirty="0" smtClean="0">
                <a:cs typeface="B Nazanin" panose="00000400000000000000" pitchFamily="2" charset="-78"/>
              </a:rPr>
              <a:t>واحدهای اخذ شده وی </a:t>
            </a:r>
            <a:r>
              <a:rPr lang="fa-IR" sz="2800" dirty="0" smtClean="0">
                <a:solidFill>
                  <a:srgbClr val="FF0000"/>
                </a:solidFill>
                <a:cs typeface="B Nazanin" panose="00000400000000000000" pitchFamily="2" charset="-78"/>
              </a:rPr>
              <a:t>12 یا بالاتر </a:t>
            </a:r>
            <a:r>
              <a:rPr lang="fa-IR" sz="2800" dirty="0" smtClean="0">
                <a:cs typeface="B Nazanin" panose="00000400000000000000" pitchFamily="2" charset="-78"/>
              </a:rPr>
              <a:t>باشد، می تواند </a:t>
            </a:r>
            <a:r>
              <a:rPr lang="fa-IR" sz="2800" u="sng" dirty="0" smtClean="0">
                <a:solidFill>
                  <a:srgbClr val="FF0000"/>
                </a:solidFill>
                <a:cs typeface="B Nazanin" panose="00000400000000000000" pitchFamily="2" charset="-78"/>
              </a:rPr>
              <a:t>مدرک دوره کاردانی </a:t>
            </a:r>
            <a:r>
              <a:rPr lang="fa-IR" sz="2800" dirty="0" smtClean="0">
                <a:cs typeface="B Nazanin" panose="00000400000000000000" pitchFamily="2" charset="-78"/>
              </a:rPr>
              <a:t>همان رشته را دریافت کند. در غیراینصورت، صرفاً یک گواهی، مبنی بر تعداد واحدهای گذرانده شده به وی داده خواهد شد.</a:t>
            </a:r>
            <a:endParaRPr lang="en-US" sz="2800" dirty="0">
              <a:cs typeface="B Nazanin" panose="00000400000000000000" pitchFamily="2" charset="-78"/>
            </a:endParaRP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4:</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467544" y="1844825"/>
            <a:ext cx="8373616" cy="2880320"/>
          </a:xfrm>
        </p:spPr>
        <p:txBody>
          <a:bodyPr>
            <a:normAutofit/>
          </a:bodyPr>
          <a:lstStyle/>
          <a:p>
            <a:pPr algn="r" rtl="1"/>
            <a:r>
              <a:rPr lang="fa-IR" sz="2400" dirty="0" smtClean="0">
                <a:cs typeface="B Nazanin" panose="00000400000000000000" pitchFamily="2" charset="-78"/>
              </a:rPr>
              <a:t>تحصیل همزمان دانشجوی دوره کارشناسی به شیوه حضوری در کلیه دانشگاه ها (دولتی و غیردولتی) ممنوع است.</a:t>
            </a:r>
            <a:endParaRPr lang="en-US" sz="2400" dirty="0">
              <a:cs typeface="B Nazanin" panose="00000400000000000000" pitchFamily="2" charset="-78"/>
            </a:endParaRPr>
          </a:p>
        </p:txBody>
      </p:sp>
    </p:spTree>
    <p:extLst>
      <p:ext uri="{BB962C8B-B14F-4D97-AF65-F5344CB8AC3E}">
        <p14:creationId xmlns:p14="http://schemas.microsoft.com/office/powerpoint/2010/main" val="924418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25:</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endParaRPr lang="fa-IR" sz="2800" dirty="0" smtClean="0">
              <a:cs typeface="B Nazanin" panose="00000400000000000000" pitchFamily="2" charset="-78"/>
            </a:endParaRPr>
          </a:p>
          <a:p>
            <a:pPr algn="just" rtl="1"/>
            <a:r>
              <a:rPr lang="fa-IR" sz="2800" dirty="0" smtClean="0">
                <a:cs typeface="B Nazanin" panose="00000400000000000000" pitchFamily="2" charset="-78"/>
              </a:rPr>
              <a:t>تاریخ دانش آموختگی، تاریخ تایید نهایی </a:t>
            </a:r>
            <a:r>
              <a:rPr lang="fa-IR" sz="2800" dirty="0" smtClean="0">
                <a:solidFill>
                  <a:srgbClr val="FF0000"/>
                </a:solidFill>
                <a:cs typeface="B Nazanin" panose="00000400000000000000" pitchFamily="2" charset="-78"/>
              </a:rPr>
              <a:t>(قفل نمره) </a:t>
            </a:r>
            <a:r>
              <a:rPr lang="fa-IR" sz="2800" dirty="0" smtClean="0">
                <a:cs typeface="B Nazanin" panose="00000400000000000000" pitchFamily="2" charset="-78"/>
              </a:rPr>
              <a:t>آخرین نمره دانشجو در سامانه آموزشی دانشگاه است.</a:t>
            </a: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دانشگاه های سطح یک</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endParaRPr lang="fa-IR" sz="2800" dirty="0" smtClean="0">
              <a:cs typeface="B Nazanin" panose="00000400000000000000" pitchFamily="2" charset="-78"/>
            </a:endParaRPr>
          </a:p>
          <a:p>
            <a:pPr algn="just" rtl="1"/>
            <a:r>
              <a:rPr lang="fa-IR" sz="2800" dirty="0" smtClean="0">
                <a:cs typeface="B Nazanin" panose="00000400000000000000" pitchFamily="2" charset="-78"/>
              </a:rPr>
              <a:t>اصفهان ـ تبریزـ تربیت مدرس ـ تهران ـ بهشتی ـ شیرازـ فردوسی مشهد ـ تخصصی اصفهان ـ امیر کبیر ـ خواجه نصیر ـ شریف </a:t>
            </a:r>
            <a:r>
              <a:rPr lang="fa-IR" sz="2800" smtClean="0">
                <a:cs typeface="B Nazanin" panose="00000400000000000000" pitchFamily="2" charset="-78"/>
              </a:rPr>
              <a:t>ـ علامه </a:t>
            </a:r>
            <a:r>
              <a:rPr lang="fa-IR" sz="2800" dirty="0" smtClean="0">
                <a:cs typeface="B Nazanin" panose="00000400000000000000" pitchFamily="2" charset="-78"/>
              </a:rPr>
              <a:t>طباطبایی ـ علم و صنعت</a:t>
            </a:r>
          </a:p>
        </p:txBody>
      </p:sp>
    </p:spTree>
    <p:extLst>
      <p:ext uri="{BB962C8B-B14F-4D97-AF65-F5344CB8AC3E}">
        <p14:creationId xmlns:p14="http://schemas.microsoft.com/office/powerpoint/2010/main" val="2085040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p:cNvPicPr>
          <p:nvPr>
            <p:ph idx="1"/>
          </p:nvPr>
        </p:nvPicPr>
        <p:blipFill>
          <a:blip r:embed="rId2"/>
          <a:stretch>
            <a:fillRect/>
          </a:stretch>
        </p:blipFill>
        <p:spPr>
          <a:xfrm>
            <a:off x="395536" y="188640"/>
            <a:ext cx="8424936" cy="6120680"/>
          </a:xfrm>
          <a:prstGeom prst="rect">
            <a:avLst/>
          </a:prstGeom>
        </p:spPr>
      </p:pic>
    </p:spTree>
    <p:extLst>
      <p:ext uri="{BB962C8B-B14F-4D97-AF65-F5344CB8AC3E}">
        <p14:creationId xmlns:p14="http://schemas.microsoft.com/office/powerpoint/2010/main" val="13529674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0888" y="5319"/>
            <a:ext cx="16144006"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62895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323528" y="332656"/>
            <a:ext cx="8496944" cy="5832648"/>
          </a:xfrm>
          <a:prstGeom prst="rect">
            <a:avLst/>
          </a:prstGeom>
        </p:spPr>
      </p:pic>
    </p:spTree>
    <p:extLst>
      <p:ext uri="{BB962C8B-B14F-4D97-AF65-F5344CB8AC3E}">
        <p14:creationId xmlns:p14="http://schemas.microsoft.com/office/powerpoint/2010/main" val="2545151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a:xfrm>
            <a:off x="323528" y="188640"/>
            <a:ext cx="8568952" cy="6552728"/>
          </a:xfrm>
          <a:prstGeom prst="rect">
            <a:avLst/>
          </a:prstGeom>
        </p:spPr>
      </p:pic>
    </p:spTree>
    <p:extLst>
      <p:ext uri="{BB962C8B-B14F-4D97-AF65-F5344CB8AC3E}">
        <p14:creationId xmlns:p14="http://schemas.microsoft.com/office/powerpoint/2010/main" val="12872928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9532" y="332656"/>
            <a:ext cx="8460940" cy="60012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1036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404664"/>
            <a:ext cx="7848872" cy="6048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6027937" y="1781693"/>
            <a:ext cx="154871" cy="20690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541862" y="2123485"/>
            <a:ext cx="216024" cy="1080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788024" y="1340768"/>
            <a:ext cx="1584176" cy="400110"/>
          </a:xfrm>
          <a:prstGeom prst="rect">
            <a:avLst/>
          </a:prstGeom>
          <a:noFill/>
        </p:spPr>
        <p:txBody>
          <a:bodyPr wrap="square" rtlCol="0">
            <a:spAutoFit/>
          </a:bodyPr>
          <a:lstStyle/>
          <a:p>
            <a:pPr algn="ctr"/>
            <a:r>
              <a:rPr lang="fa-IR" sz="2000" dirty="0" smtClean="0">
                <a:solidFill>
                  <a:srgbClr val="FF0000"/>
                </a:solidFill>
                <a:cs typeface="2  Titr" panose="00000700000000000000" pitchFamily="2" charset="-78"/>
              </a:rPr>
              <a:t>تایید و ارسال</a:t>
            </a:r>
            <a:endParaRPr lang="en-US" sz="2000" dirty="0">
              <a:solidFill>
                <a:srgbClr val="FF0000"/>
              </a:solidFill>
              <a:cs typeface="2  Titr" panose="00000700000000000000" pitchFamily="2" charset="-78"/>
            </a:endParaRPr>
          </a:p>
        </p:txBody>
      </p:sp>
      <p:sp>
        <p:nvSpPr>
          <p:cNvPr id="9" name="Oval 8"/>
          <p:cNvSpPr/>
          <p:nvPr/>
        </p:nvSpPr>
        <p:spPr>
          <a:xfrm>
            <a:off x="6589213" y="3994951"/>
            <a:ext cx="143027" cy="15412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857786" y="4221088"/>
            <a:ext cx="1584176" cy="400110"/>
          </a:xfrm>
          <a:prstGeom prst="rect">
            <a:avLst/>
          </a:prstGeom>
          <a:noFill/>
        </p:spPr>
        <p:txBody>
          <a:bodyPr wrap="square" rtlCol="0">
            <a:spAutoFit/>
          </a:bodyPr>
          <a:lstStyle/>
          <a:p>
            <a:pPr algn="ctr"/>
            <a:r>
              <a:rPr lang="fa-IR" sz="2000" dirty="0" smtClean="0">
                <a:solidFill>
                  <a:srgbClr val="FF0000"/>
                </a:solidFill>
                <a:cs typeface="2  Titr" panose="00000700000000000000" pitchFamily="2" charset="-78"/>
              </a:rPr>
              <a:t>گردش کا ر</a:t>
            </a:r>
            <a:endParaRPr lang="en-US" sz="2000" dirty="0">
              <a:solidFill>
                <a:srgbClr val="FF0000"/>
              </a:solidFill>
              <a:cs typeface="2  Titr" panose="00000700000000000000" pitchFamily="2" charset="-78"/>
            </a:endParaRPr>
          </a:p>
        </p:txBody>
      </p:sp>
    </p:spTree>
    <p:extLst>
      <p:ext uri="{BB962C8B-B14F-4D97-AF65-F5344CB8AC3E}">
        <p14:creationId xmlns:p14="http://schemas.microsoft.com/office/powerpoint/2010/main" val="42024283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7632848" cy="61062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3260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6:</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fontScale="92500"/>
          </a:bodyPr>
          <a:lstStyle/>
          <a:p>
            <a:pPr algn="justLow" rtl="1"/>
            <a:r>
              <a:rPr lang="fa-IR" sz="4400" dirty="0" smtClean="0">
                <a:cs typeface="B Nazanin" panose="00000400000000000000" pitchFamily="2" charset="-78"/>
              </a:rPr>
              <a:t>واحد آموزشی موظف است برای هدایت تحصیلی دانشجو از زمان پذیرش، یکی از اعضای هیات علمی مرتبط با رشته تحصیلی دانشجو را به عنوان راهنمای آموزشی تعیین و اعلام نماید.</a:t>
            </a:r>
            <a:endParaRPr lang="en-US" sz="4400" dirty="0">
              <a:cs typeface="B Nazanin" panose="00000400000000000000" pitchFamily="2" charset="-78"/>
            </a:endParaRPr>
          </a:p>
        </p:txBody>
      </p:sp>
    </p:spTree>
    <p:extLst>
      <p:ext uri="{BB962C8B-B14F-4D97-AF65-F5344CB8AC3E}">
        <p14:creationId xmlns:p14="http://schemas.microsoft.com/office/powerpoint/2010/main" val="2331663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7:</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Low" rtl="1"/>
            <a:r>
              <a:rPr lang="fa-IR" sz="2800" dirty="0" smtClean="0">
                <a:cs typeface="B Nazanin" panose="00000400000000000000" pitchFamily="2" charset="-78"/>
              </a:rPr>
              <a:t>آموزش رایگان برای هر دانشجو در هر دوره تحصیلی صرفا یکبار و در یک رشته تحصیلی امکان پذیر است</a:t>
            </a:r>
          </a:p>
          <a:p>
            <a:pPr algn="justLow" rtl="1"/>
            <a:r>
              <a:rPr lang="fa-IR" sz="2800" dirty="0" smtClean="0">
                <a:cs typeface="B Nazanin" panose="00000400000000000000" pitchFamily="2" charset="-78"/>
              </a:rPr>
              <a:t>تبصره1: دانشجویان مشمول آموزش رایگان در دانشگاه در صورت </a:t>
            </a:r>
            <a:r>
              <a:rPr lang="fa-IR" sz="2800" u="sng" dirty="0" smtClean="0">
                <a:solidFill>
                  <a:srgbClr val="FF0000"/>
                </a:solidFill>
                <a:cs typeface="B Nazanin" panose="00000400000000000000" pitchFamily="2" charset="-78"/>
              </a:rPr>
              <a:t>حذف اضطراری</a:t>
            </a:r>
            <a:r>
              <a:rPr lang="fa-IR" sz="2800" dirty="0" smtClean="0">
                <a:solidFill>
                  <a:srgbClr val="FF0000"/>
                </a:solidFill>
                <a:cs typeface="B Nazanin" panose="00000400000000000000" pitchFamily="2" charset="-78"/>
              </a:rPr>
              <a:t>، </a:t>
            </a:r>
            <a:r>
              <a:rPr lang="fa-IR" sz="2800" u="sng" dirty="0" smtClean="0">
                <a:solidFill>
                  <a:srgbClr val="FF0000"/>
                </a:solidFill>
                <a:cs typeface="B Nazanin" panose="00000400000000000000" pitchFamily="2" charset="-78"/>
              </a:rPr>
              <a:t>غیبت غیرموجه در کلاس </a:t>
            </a:r>
            <a:r>
              <a:rPr lang="fa-IR" sz="2800" dirty="0" smtClean="0">
                <a:solidFill>
                  <a:srgbClr val="FF0000"/>
                </a:solidFill>
                <a:cs typeface="B Nazanin" panose="00000400000000000000" pitchFamily="2" charset="-78"/>
              </a:rPr>
              <a:t>و </a:t>
            </a:r>
            <a:r>
              <a:rPr lang="fa-IR" sz="2800" u="sng" dirty="0" smtClean="0">
                <a:solidFill>
                  <a:srgbClr val="FF0000"/>
                </a:solidFill>
                <a:cs typeface="B Nazanin" panose="00000400000000000000" pitchFamily="2" charset="-78"/>
              </a:rPr>
              <a:t>یا امتحان درس و عدم کسب نمره قبولی در هر درس</a:t>
            </a:r>
            <a:r>
              <a:rPr lang="fa-IR" sz="2800" dirty="0" smtClean="0">
                <a:cs typeface="B Nazanin" panose="00000400000000000000" pitchFamily="2" charset="-78"/>
              </a:rPr>
              <a:t>، برای انتخاب مجدد همان درس، موظف به </a:t>
            </a:r>
            <a:r>
              <a:rPr lang="fa-IR" sz="2800" dirty="0" smtClean="0">
                <a:solidFill>
                  <a:srgbClr val="FF0000"/>
                </a:solidFill>
                <a:cs typeface="B Nazanin" panose="00000400000000000000" pitchFamily="2" charset="-78"/>
              </a:rPr>
              <a:t>پرداخت هزینه </a:t>
            </a:r>
            <a:r>
              <a:rPr lang="fa-IR" sz="2800" dirty="0" smtClean="0">
                <a:cs typeface="B Nazanin" panose="00000400000000000000" pitchFamily="2" charset="-78"/>
              </a:rPr>
              <a:t>مربوطه طبق مصوبه هیات امنای دانشگاه است</a:t>
            </a:r>
            <a:endParaRPr lang="en-US" sz="2800" dirty="0">
              <a:cs typeface="B Nazanin" panose="00000400000000000000" pitchFamily="2" charset="-78"/>
            </a:endParaRPr>
          </a:p>
        </p:txBody>
      </p:sp>
    </p:spTree>
    <p:extLst>
      <p:ext uri="{BB962C8B-B14F-4D97-AF65-F5344CB8AC3E}">
        <p14:creationId xmlns:p14="http://schemas.microsoft.com/office/powerpoint/2010/main" val="306152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ماده10</a:t>
            </a:r>
            <a:r>
              <a:rPr lang="fa-IR" dirty="0" smtClean="0">
                <a:cs typeface="B Titr" panose="00000700000000000000" pitchFamily="2" charset="-78"/>
              </a:rPr>
              <a:t>:</a:t>
            </a:r>
            <a:endParaRPr lang="en-US" dirty="0">
              <a:cs typeface="B Titr" panose="00000700000000000000" pitchFamily="2" charset="-78"/>
            </a:endParaRPr>
          </a:p>
        </p:txBody>
      </p:sp>
      <p:sp>
        <p:nvSpPr>
          <p:cNvPr id="3" name="Content Placeholder 2"/>
          <p:cNvSpPr>
            <a:spLocks noGrp="1"/>
          </p:cNvSpPr>
          <p:nvPr>
            <p:ph idx="1"/>
          </p:nvPr>
        </p:nvSpPr>
        <p:spPr>
          <a:xfrm>
            <a:off x="467544" y="1124744"/>
            <a:ext cx="8229600" cy="5040560"/>
          </a:xfrm>
        </p:spPr>
        <p:txBody>
          <a:bodyPr>
            <a:noAutofit/>
          </a:bodyPr>
          <a:lstStyle/>
          <a:p>
            <a:pPr algn="r" rtl="1"/>
            <a:r>
              <a:rPr lang="fa-IR" sz="2400" dirty="0" smtClean="0">
                <a:cs typeface="B Nazanin" panose="00000400000000000000" pitchFamily="2" charset="-78"/>
              </a:rPr>
              <a:t>مدت مجاز تحصیل در دوره کارشناسی پیوسته </a:t>
            </a:r>
            <a:r>
              <a:rPr lang="fa-IR" sz="2400" dirty="0" smtClean="0">
                <a:solidFill>
                  <a:srgbClr val="FF0000"/>
                </a:solidFill>
                <a:cs typeface="B Nazanin" panose="00000400000000000000" pitchFamily="2" charset="-78"/>
              </a:rPr>
              <a:t>چهار سال تحصیلی (هشت نیمسال) </a:t>
            </a:r>
            <a:r>
              <a:rPr lang="fa-IR" sz="2400" dirty="0" smtClean="0">
                <a:cs typeface="B Nazanin" panose="00000400000000000000" pitchFamily="2" charset="-78"/>
              </a:rPr>
              <a:t>است. در صورت اتمام سنوات مجاز، امکان ادامه تحصیل در آن دوره از دانشجو سلب می شود.</a:t>
            </a:r>
          </a:p>
          <a:p>
            <a:pPr algn="just" rtl="1"/>
            <a:r>
              <a:rPr lang="fa-IR" sz="2400" dirty="0" smtClean="0">
                <a:cs typeface="B Nazanin" panose="00000400000000000000" pitchFamily="2" charset="-78"/>
              </a:rPr>
              <a:t>تبصره1: در شرایط خاص در صورتی که دانشجو در مدت مقرر دانش آموخته نشود، به دانشجو اجازه داده می شود با پیشنهاد استاد راهنما، تایید گروه و واحد آموزشی، </a:t>
            </a:r>
            <a:r>
              <a:rPr lang="fa-IR" sz="2400" dirty="0" smtClean="0">
                <a:solidFill>
                  <a:srgbClr val="FF0000"/>
                </a:solidFill>
                <a:cs typeface="B Nazanin" panose="00000400000000000000" pitchFamily="2" charset="-78"/>
              </a:rPr>
              <a:t>حداکثر یک نیمسال </a:t>
            </a:r>
            <a:r>
              <a:rPr lang="fa-IR" sz="2400" dirty="0" smtClean="0">
                <a:cs typeface="B Nazanin" panose="00000400000000000000" pitchFamily="2" charset="-78"/>
              </a:rPr>
              <a:t>به تحصیل ادامه دهد. اختیار اعطای سنوات </a:t>
            </a:r>
            <a:r>
              <a:rPr lang="fa-IR" sz="2400" dirty="0" smtClean="0">
                <a:solidFill>
                  <a:srgbClr val="FF0000"/>
                </a:solidFill>
                <a:cs typeface="B Nazanin" panose="00000400000000000000" pitchFamily="2" charset="-78"/>
              </a:rPr>
              <a:t>نیمسال نهم به شورای آموزشی واحد </a:t>
            </a:r>
            <a:r>
              <a:rPr lang="fa-IR" sz="2400" dirty="0" smtClean="0">
                <a:cs typeface="B Nazanin" panose="00000400000000000000" pitchFamily="2" charset="-78"/>
              </a:rPr>
              <a:t>تفویض می شود. چنانچه دانشجو در این مدت دانش آموخته نشود، از ادامه تحصیل محروم خواهد شد. تصمیم گیری در خصوص بازگشت به تحصیل و </a:t>
            </a:r>
            <a:r>
              <a:rPr lang="fa-IR" sz="2400" dirty="0" smtClean="0">
                <a:solidFill>
                  <a:srgbClr val="FF0000"/>
                </a:solidFill>
                <a:cs typeface="B Nazanin" panose="00000400000000000000" pitchFamily="2" charset="-78"/>
              </a:rPr>
              <a:t>اعطای سنوات نیمسال دهم در اختیار کمیسیون موارد خاص </a:t>
            </a:r>
            <a:r>
              <a:rPr lang="fa-IR" sz="2400" dirty="0" smtClean="0">
                <a:cs typeface="B Nazanin" panose="00000400000000000000" pitchFamily="2" charset="-78"/>
              </a:rPr>
              <a:t>دانشگاه است.</a:t>
            </a:r>
          </a:p>
          <a:p>
            <a:pPr algn="just" rtl="1"/>
            <a:r>
              <a:rPr lang="fa-IR" sz="2400" dirty="0" smtClean="0">
                <a:cs typeface="B Nazanin" panose="00000400000000000000" pitchFamily="2" charset="-78"/>
              </a:rPr>
              <a:t>تبصره 2: برای دانشجویان مشمول آموزش رایگان اخذ اولین سنوات تحصیلی به صورت رایگان و در صورت اخذ سنوات اضافه از کمیسیون بررسی موارد خاص دانشگاه، دانشجو ملزم به پرداخت هزینه طبق تعرفه مصوب هیات امنای دانشگاه است.</a:t>
            </a:r>
            <a:endParaRPr lang="en-US" sz="2400" dirty="0">
              <a:cs typeface="B Nazanin" panose="00000400000000000000" pitchFamily="2" charset="-78"/>
            </a:endParaRPr>
          </a:p>
        </p:txBody>
      </p:sp>
    </p:spTree>
    <p:extLst>
      <p:ext uri="{BB962C8B-B14F-4D97-AF65-F5344CB8AC3E}">
        <p14:creationId xmlns:p14="http://schemas.microsoft.com/office/powerpoint/2010/main" val="1342494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pPr algn="r"/>
            <a:r>
              <a:rPr lang="fa-IR" dirty="0" smtClean="0">
                <a:solidFill>
                  <a:srgbClr val="0070C0"/>
                </a:solidFill>
                <a:cs typeface="B Titr" panose="00000700000000000000" pitchFamily="2" charset="-78"/>
              </a:rPr>
              <a:t>ماده 11:</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457200" y="836712"/>
            <a:ext cx="8229600" cy="5472608"/>
          </a:xfrm>
        </p:spPr>
        <p:txBody>
          <a:bodyPr>
            <a:noAutofit/>
          </a:bodyPr>
          <a:lstStyle/>
          <a:p>
            <a:pPr algn="just" rtl="1"/>
            <a:r>
              <a:rPr lang="fa-IR" sz="2000" dirty="0" smtClean="0">
                <a:cs typeface="B Nazanin" panose="00000400000000000000" pitchFamily="2" charset="-78"/>
              </a:rPr>
              <a:t>دانشجو در هر نیمسال تحصیلی موظف است طبق برنامه اعلام شده گروه آموزشی خود </a:t>
            </a:r>
            <a:r>
              <a:rPr lang="fa-IR" sz="2000" dirty="0" smtClean="0">
                <a:solidFill>
                  <a:srgbClr val="FF0000"/>
                </a:solidFill>
                <a:cs typeface="B Nazanin" panose="00000400000000000000" pitchFamily="2" charset="-78"/>
              </a:rPr>
              <a:t>حداقل</a:t>
            </a:r>
            <a:r>
              <a:rPr lang="fa-IR" sz="2000" dirty="0" smtClean="0">
                <a:cs typeface="B Nazanin" panose="00000400000000000000" pitchFamily="2" charset="-78"/>
              </a:rPr>
              <a:t> </a:t>
            </a:r>
            <a:r>
              <a:rPr lang="fa-IR" sz="2000" dirty="0" smtClean="0">
                <a:solidFill>
                  <a:srgbClr val="FF0000"/>
                </a:solidFill>
                <a:cs typeface="B Nazanin" panose="00000400000000000000" pitchFamily="2" charset="-78"/>
              </a:rPr>
              <a:t>12 و حداکثر 20 واحد درسی </a:t>
            </a:r>
            <a:r>
              <a:rPr lang="fa-IR" sz="2000" dirty="0" smtClean="0">
                <a:cs typeface="B Nazanin" panose="00000400000000000000" pitchFamily="2" charset="-78"/>
              </a:rPr>
              <a:t>انتخاب نماید حداکثر واحد مجاز انتخابی در بازه </a:t>
            </a:r>
            <a:r>
              <a:rPr lang="fa-IR" sz="2000" dirty="0" smtClean="0">
                <a:solidFill>
                  <a:srgbClr val="FF0000"/>
                </a:solidFill>
                <a:cs typeface="B Nazanin" panose="00000400000000000000" pitchFamily="2" charset="-78"/>
              </a:rPr>
              <a:t>تابستان 6 واحد</a:t>
            </a:r>
            <a:r>
              <a:rPr lang="fa-IR" sz="2000" dirty="0" smtClean="0">
                <a:cs typeface="B Nazanin" panose="00000400000000000000" pitchFamily="2" charset="-78"/>
              </a:rPr>
              <a:t> درسی است.</a:t>
            </a:r>
          </a:p>
          <a:p>
            <a:pPr algn="just" rtl="1"/>
            <a:r>
              <a:rPr lang="fa-IR" sz="2000" dirty="0" smtClean="0">
                <a:cs typeface="B Nazanin" panose="00000400000000000000" pitchFamily="2" charset="-78"/>
              </a:rPr>
              <a:t>تبصره1: در صورتی که به دلایل موجه و مورد تایید واحد آموزشی و مدیریت خدمات آموزشی دانشگاه واحدهای انتخابی دانشجو </a:t>
            </a:r>
            <a:r>
              <a:rPr lang="fa-IR" sz="2000" dirty="0" smtClean="0">
                <a:solidFill>
                  <a:srgbClr val="FF0000"/>
                </a:solidFill>
                <a:cs typeface="B Nazanin" panose="00000400000000000000" pitchFamily="2" charset="-78"/>
              </a:rPr>
              <a:t>در هر نیمسال به کمتر از 12 واحد </a:t>
            </a:r>
            <a:r>
              <a:rPr lang="fa-IR" sz="2000" dirty="0" smtClean="0">
                <a:cs typeface="B Nazanin" panose="00000400000000000000" pitchFamily="2" charset="-78"/>
              </a:rPr>
              <a:t>درسی برسد در این صورت این نیمسال به عنوان </a:t>
            </a:r>
            <a:r>
              <a:rPr lang="fa-IR" sz="2000" dirty="0" smtClean="0">
                <a:solidFill>
                  <a:srgbClr val="FF0000"/>
                </a:solidFill>
                <a:cs typeface="B Nazanin" panose="00000400000000000000" pitchFamily="2" charset="-78"/>
              </a:rPr>
              <a:t>یک نیمسال کامل در سنوات </a:t>
            </a:r>
            <a:r>
              <a:rPr lang="fa-IR" sz="2000" dirty="0" smtClean="0">
                <a:cs typeface="B Nazanin" panose="00000400000000000000" pitchFamily="2" charset="-78"/>
              </a:rPr>
              <a:t>وی محسوب و در صورت عدم </a:t>
            </a:r>
            <a:r>
              <a:rPr lang="fa-IR" sz="2000" dirty="0" smtClean="0">
                <a:solidFill>
                  <a:srgbClr val="FF0000"/>
                </a:solidFill>
                <a:cs typeface="B Nazanin" panose="00000400000000000000" pitchFamily="2" charset="-78"/>
              </a:rPr>
              <a:t>کسب حداقل میانگین 12 </a:t>
            </a:r>
            <a:r>
              <a:rPr lang="fa-IR" sz="2000" dirty="0" smtClean="0">
                <a:cs typeface="B Nazanin" panose="00000400000000000000" pitchFamily="2" charset="-78"/>
              </a:rPr>
              <a:t>در آن نیمسال، </a:t>
            </a:r>
            <a:r>
              <a:rPr lang="fa-IR" sz="2000" dirty="0" smtClean="0">
                <a:solidFill>
                  <a:srgbClr val="FF0000"/>
                </a:solidFill>
                <a:cs typeface="B Nazanin" panose="00000400000000000000" pitchFamily="2" charset="-78"/>
              </a:rPr>
              <a:t>یک نیمسال مشروطی </a:t>
            </a:r>
            <a:r>
              <a:rPr lang="fa-IR" sz="2000" dirty="0" smtClean="0">
                <a:cs typeface="B Nazanin" panose="00000400000000000000" pitchFamily="2" charset="-78"/>
              </a:rPr>
              <a:t>برای دانشجو منظور می شود.</a:t>
            </a:r>
          </a:p>
          <a:p>
            <a:pPr algn="just" rtl="1"/>
            <a:r>
              <a:rPr lang="fa-IR" sz="2000" dirty="0" smtClean="0">
                <a:cs typeface="B Nazanin" panose="00000400000000000000" pitchFamily="2" charset="-78"/>
              </a:rPr>
              <a:t>تبصره 2: در شرایط خاص که دانشجو با گذراندن</a:t>
            </a:r>
            <a:r>
              <a:rPr lang="fa-IR" sz="2000" dirty="0" smtClean="0">
                <a:solidFill>
                  <a:srgbClr val="FF0000"/>
                </a:solidFill>
                <a:cs typeface="B Nazanin" panose="00000400000000000000" pitchFamily="2" charset="-78"/>
              </a:rPr>
              <a:t> 8 واحد </a:t>
            </a:r>
            <a:r>
              <a:rPr lang="fa-IR" sz="2000" dirty="0" smtClean="0">
                <a:cs typeface="B Nazanin" panose="00000400000000000000" pitchFamily="2" charset="-78"/>
              </a:rPr>
              <a:t>درسی دانش آموخته شود با تایید گروه آموزشی می تواند واحدهای مذکور را در </a:t>
            </a:r>
            <a:r>
              <a:rPr lang="fa-IR" sz="2000" dirty="0" smtClean="0">
                <a:solidFill>
                  <a:srgbClr val="FF0000"/>
                </a:solidFill>
                <a:cs typeface="B Nazanin" panose="00000400000000000000" pitchFamily="2" charset="-78"/>
              </a:rPr>
              <a:t>بازه تابستانی </a:t>
            </a:r>
            <a:r>
              <a:rPr lang="fa-IR" sz="2000" dirty="0" smtClean="0">
                <a:cs typeface="B Nazanin" panose="00000400000000000000" pitchFamily="2" charset="-78"/>
              </a:rPr>
              <a:t>اخذ نماید.</a:t>
            </a:r>
          </a:p>
          <a:p>
            <a:pPr algn="just" rtl="1"/>
            <a:r>
              <a:rPr lang="fa-IR" sz="2000" dirty="0" smtClean="0">
                <a:cs typeface="B Nazanin" panose="00000400000000000000" pitchFamily="2" charset="-78"/>
              </a:rPr>
              <a:t>تبصره3: اگر میانگین نمرات دانشجویی در یک نیمسال </a:t>
            </a:r>
            <a:r>
              <a:rPr lang="fa-IR" sz="2000" dirty="0" smtClean="0">
                <a:solidFill>
                  <a:srgbClr val="FF0000"/>
                </a:solidFill>
                <a:cs typeface="B Nazanin" panose="00000400000000000000" pitchFamily="2" charset="-78"/>
              </a:rPr>
              <a:t>حداقل 17 </a:t>
            </a:r>
            <a:r>
              <a:rPr lang="fa-IR" sz="2000" dirty="0" smtClean="0">
                <a:cs typeface="B Nazanin" panose="00000400000000000000" pitchFamily="2" charset="-78"/>
              </a:rPr>
              <a:t>باشد. در این صورت دانشجو با تایید گروه آموزشی در نیمسال تحصیلی بعد می تواند </a:t>
            </a:r>
            <a:r>
              <a:rPr lang="fa-IR" sz="2000" dirty="0" smtClean="0">
                <a:solidFill>
                  <a:srgbClr val="FF0000"/>
                </a:solidFill>
                <a:cs typeface="B Nazanin" panose="00000400000000000000" pitchFamily="2" charset="-78"/>
              </a:rPr>
              <a:t>حداکثر تا 24 واحد </a:t>
            </a:r>
            <a:r>
              <a:rPr lang="fa-IR" sz="2000" dirty="0" smtClean="0">
                <a:cs typeface="B Nazanin" panose="00000400000000000000" pitchFamily="2" charset="-78"/>
              </a:rPr>
              <a:t>اخذ نماید.</a:t>
            </a:r>
          </a:p>
          <a:p>
            <a:pPr algn="just" rtl="1"/>
            <a:r>
              <a:rPr lang="fa-IR" sz="2000" dirty="0" smtClean="0">
                <a:cs typeface="B Nazanin" panose="00000400000000000000" pitchFamily="2" charset="-78"/>
              </a:rPr>
              <a:t>تبصره 4: در مواردی که دانشجو برای فراغت از تحصیل </a:t>
            </a:r>
            <a:r>
              <a:rPr lang="fa-IR" sz="2000" dirty="0" smtClean="0">
                <a:solidFill>
                  <a:srgbClr val="FF0000"/>
                </a:solidFill>
                <a:cs typeface="B Nazanin" panose="00000400000000000000" pitchFamily="2" charset="-78"/>
              </a:rPr>
              <a:t>حداکثر 24 واحد باقی </a:t>
            </a:r>
            <a:r>
              <a:rPr lang="fa-IR" sz="2000" dirty="0" smtClean="0">
                <a:cs typeface="B Nazanin" panose="00000400000000000000" pitchFamily="2" charset="-78"/>
              </a:rPr>
              <a:t>داشته باشد، </a:t>
            </a:r>
            <a:r>
              <a:rPr lang="fa-IR" sz="2000" dirty="0" smtClean="0">
                <a:solidFill>
                  <a:srgbClr val="FF0000"/>
                </a:solidFill>
                <a:cs typeface="B Nazanin" panose="00000400000000000000" pitchFamily="2" charset="-78"/>
              </a:rPr>
              <a:t>حتی اگر مشروط </a:t>
            </a:r>
            <a:r>
              <a:rPr lang="fa-IR" sz="2000" dirty="0" smtClean="0">
                <a:cs typeface="B Nazanin" panose="00000400000000000000" pitchFamily="2" charset="-78"/>
              </a:rPr>
              <a:t>باشد در صورتی که میانگین کل وی </a:t>
            </a:r>
            <a:r>
              <a:rPr lang="fa-IR" sz="2000" dirty="0" smtClean="0">
                <a:solidFill>
                  <a:srgbClr val="FF0000"/>
                </a:solidFill>
                <a:cs typeface="B Nazanin" panose="00000400000000000000" pitchFamily="2" charset="-78"/>
              </a:rPr>
              <a:t>بالای 10</a:t>
            </a:r>
            <a:r>
              <a:rPr lang="fa-IR" sz="2000" dirty="0" smtClean="0">
                <a:cs typeface="B Nazanin" panose="00000400000000000000" pitchFamily="2" charset="-78"/>
              </a:rPr>
              <a:t> باشد، به تشخیص واحد آموزشی می تواند </a:t>
            </a:r>
            <a:r>
              <a:rPr lang="fa-IR" sz="2000" dirty="0" smtClean="0">
                <a:solidFill>
                  <a:srgbClr val="FF0000"/>
                </a:solidFill>
                <a:cs typeface="B Nazanin" panose="00000400000000000000" pitchFamily="2" charset="-78"/>
              </a:rPr>
              <a:t>تمامی واحدهای باقی مانده را در یک نیمسال انتخاب </a:t>
            </a:r>
            <a:r>
              <a:rPr lang="fa-IR" sz="2000" dirty="0" smtClean="0">
                <a:cs typeface="B Nazanin" panose="00000400000000000000" pitchFamily="2" charset="-78"/>
              </a:rPr>
              <a:t>کند.</a:t>
            </a:r>
            <a:endParaRPr lang="en-US" sz="2000" dirty="0">
              <a:cs typeface="B Nazanin" panose="00000400000000000000" pitchFamily="2" charset="-78"/>
            </a:endParaRPr>
          </a:p>
        </p:txBody>
      </p:sp>
    </p:spTree>
    <p:extLst>
      <p:ext uri="{BB962C8B-B14F-4D97-AF65-F5344CB8AC3E}">
        <p14:creationId xmlns:p14="http://schemas.microsoft.com/office/powerpoint/2010/main" val="2610877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4624"/>
            <a:ext cx="8229600" cy="1143000"/>
          </a:xfrm>
        </p:spPr>
        <p:txBody>
          <a:bodyPr>
            <a:normAutofit/>
          </a:bodyPr>
          <a:lstStyle/>
          <a:p>
            <a:pPr algn="r"/>
            <a:r>
              <a:rPr lang="fa-IR" sz="3600" dirty="0" smtClean="0">
                <a:solidFill>
                  <a:srgbClr val="0070C0"/>
                </a:solidFill>
                <a:cs typeface="B Titr" panose="00000700000000000000" pitchFamily="2" charset="-78"/>
              </a:rPr>
              <a:t>ماده 12:</a:t>
            </a:r>
            <a:endParaRPr lang="en-US" sz="3600" dirty="0">
              <a:solidFill>
                <a:srgbClr val="0070C0"/>
              </a:solidFill>
              <a:cs typeface="B Titr" panose="00000700000000000000" pitchFamily="2" charset="-78"/>
            </a:endParaRPr>
          </a:p>
        </p:txBody>
      </p:sp>
      <p:sp>
        <p:nvSpPr>
          <p:cNvPr id="3" name="Content Placeholder 2"/>
          <p:cNvSpPr>
            <a:spLocks noGrp="1"/>
          </p:cNvSpPr>
          <p:nvPr>
            <p:ph idx="1"/>
          </p:nvPr>
        </p:nvSpPr>
        <p:spPr>
          <a:xfrm>
            <a:off x="179512" y="980728"/>
            <a:ext cx="8661648" cy="5112568"/>
          </a:xfrm>
        </p:spPr>
        <p:txBody>
          <a:bodyPr>
            <a:noAutofit/>
          </a:bodyPr>
          <a:lstStyle/>
          <a:p>
            <a:pPr algn="just" rtl="1"/>
            <a:endParaRPr lang="fa-IR" sz="2000" dirty="0" smtClean="0">
              <a:cs typeface="B Nazanin" panose="00000400000000000000" pitchFamily="2" charset="-78"/>
            </a:endParaRPr>
          </a:p>
          <a:p>
            <a:pPr algn="just" rtl="1"/>
            <a:endParaRPr lang="fa-IR" sz="2000" dirty="0">
              <a:cs typeface="B Nazanin" panose="00000400000000000000" pitchFamily="2" charset="-78"/>
            </a:endParaRPr>
          </a:p>
          <a:p>
            <a:pPr algn="just" rtl="1"/>
            <a:r>
              <a:rPr lang="fa-IR" sz="2400" dirty="0" smtClean="0">
                <a:cs typeface="B Nazanin" panose="00000400000000000000" pitchFamily="2" charset="-78"/>
              </a:rPr>
              <a:t>حضور دانشجو در تمام جلسات درس و امتحان الزامی است.</a:t>
            </a:r>
          </a:p>
          <a:p>
            <a:pPr algn="just" rtl="1"/>
            <a:r>
              <a:rPr lang="fa-IR" sz="2400" dirty="0" smtClean="0">
                <a:cs typeface="B Nazanin" panose="00000400000000000000" pitchFamily="2" charset="-78"/>
              </a:rPr>
              <a:t>تبصره1: اگر دانشجو در درسی </a:t>
            </a:r>
            <a:r>
              <a:rPr lang="fa-IR" sz="2400" dirty="0" smtClean="0">
                <a:solidFill>
                  <a:srgbClr val="FF0000"/>
                </a:solidFill>
                <a:cs typeface="B Nazanin" panose="00000400000000000000" pitchFamily="2" charset="-78"/>
              </a:rPr>
              <a:t>بیش از سه شانزدهم </a:t>
            </a:r>
            <a:r>
              <a:rPr lang="fa-IR" sz="2400" dirty="0" smtClean="0">
                <a:cs typeface="B Nazanin" panose="00000400000000000000" pitchFamily="2" charset="-78"/>
              </a:rPr>
              <a:t>جلسات یا در </a:t>
            </a:r>
            <a:r>
              <a:rPr lang="fa-IR" sz="2400" dirty="0" smtClean="0">
                <a:solidFill>
                  <a:srgbClr val="FF0000"/>
                </a:solidFill>
                <a:cs typeface="B Nazanin" panose="00000400000000000000" pitchFamily="2" charset="-78"/>
              </a:rPr>
              <a:t>جلسه امتحان پایان نیمسال آن درس غیبت کند </a:t>
            </a:r>
            <a:r>
              <a:rPr lang="fa-IR" sz="2400" dirty="0" smtClean="0">
                <a:cs typeface="B Nazanin" panose="00000400000000000000" pitchFamily="2" charset="-78"/>
              </a:rPr>
              <a:t>نمره آن درس به منزله </a:t>
            </a:r>
            <a:r>
              <a:rPr lang="fa-IR" sz="2400" u="sng" dirty="0" smtClean="0">
                <a:solidFill>
                  <a:srgbClr val="FF0000"/>
                </a:solidFill>
                <a:cs typeface="B Nazanin" panose="00000400000000000000" pitchFamily="2" charset="-78"/>
              </a:rPr>
              <a:t>صفر</a:t>
            </a:r>
            <a:r>
              <a:rPr lang="fa-IR" sz="2400" dirty="0" smtClean="0">
                <a:cs typeface="B Nazanin" panose="00000400000000000000" pitchFamily="2" charset="-78"/>
              </a:rPr>
              <a:t> و در صورت تشخیص موجه بودن غیبت توسط شورای آموزشی واحد و تایید مدیریت خدمات آموزشی دانشگاه، آن درس حذف می شود، در این صورت رعایت حد نصاب 12 واحد در طول نیمسال برای دانشجو الزامی نیست ولی نیمسال مذکور به عنوان یک نیمسال کامل محسوب و در صورت عدم کسب حداقل میانگین 12 در آن نیمسال، یک نیمسال مشروطی برای دانشجو منظور می شود.</a:t>
            </a:r>
          </a:p>
        </p:txBody>
      </p:sp>
    </p:spTree>
    <p:extLst>
      <p:ext uri="{BB962C8B-B14F-4D97-AF65-F5344CB8AC3E}">
        <p14:creationId xmlns:p14="http://schemas.microsoft.com/office/powerpoint/2010/main" val="90696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260648"/>
            <a:ext cx="7520940" cy="4419829"/>
          </a:xfrm>
        </p:spPr>
        <p:txBody>
          <a:bodyPr/>
          <a:lstStyle/>
          <a:p>
            <a:endParaRPr lang="en-US" dirty="0"/>
          </a:p>
        </p:txBody>
      </p:sp>
      <p:sp>
        <p:nvSpPr>
          <p:cNvPr id="7" name="Rectangle 6"/>
          <p:cNvSpPr/>
          <p:nvPr/>
        </p:nvSpPr>
        <p:spPr>
          <a:xfrm>
            <a:off x="899592" y="404664"/>
            <a:ext cx="7488832" cy="5262979"/>
          </a:xfrm>
          <a:prstGeom prst="rect">
            <a:avLst/>
          </a:prstGeom>
        </p:spPr>
        <p:txBody>
          <a:bodyPr wrap="square">
            <a:spAutoFit/>
          </a:bodyPr>
          <a:lstStyle/>
          <a:p>
            <a:pPr algn="justLow" rtl="1"/>
            <a:r>
              <a:rPr lang="fa-IR" sz="2400" b="1" dirty="0" smtClean="0">
                <a:cs typeface="B Nazanin" pitchFamily="2" charset="-78"/>
              </a:rPr>
              <a:t>تبصره3: </a:t>
            </a:r>
          </a:p>
          <a:p>
            <a:pPr algn="justLow" rtl="1"/>
            <a:r>
              <a:rPr lang="fa-IR" sz="2400" b="1" dirty="0" smtClean="0">
                <a:cs typeface="B Nazanin" pitchFamily="2" charset="-78"/>
              </a:rPr>
              <a:t>دانشجو می تواند (</a:t>
            </a:r>
            <a:r>
              <a:rPr lang="fa-IR" sz="2400" b="1" dirty="0" smtClean="0">
                <a:solidFill>
                  <a:srgbClr val="FF0000"/>
                </a:solidFill>
                <a:cs typeface="B Nazanin" pitchFamily="2" charset="-78"/>
              </a:rPr>
              <a:t>در غیر از نیمسال آخر) </a:t>
            </a:r>
            <a:r>
              <a:rPr lang="fa-IR" sz="2400" b="1" dirty="0" smtClean="0">
                <a:cs typeface="B Nazanin" pitchFamily="2" charset="-78"/>
              </a:rPr>
              <a:t>در صورت اضطرار تا یک هفته قبل از شروع امتحانات پایان نیمسال، </a:t>
            </a:r>
            <a:r>
              <a:rPr lang="fa-IR" sz="2400" b="1" dirty="0" smtClean="0">
                <a:solidFill>
                  <a:srgbClr val="FF0000"/>
                </a:solidFill>
                <a:cs typeface="B Nazanin" pitchFamily="2" charset="-78"/>
              </a:rPr>
              <a:t>صرفا یک درس نظری </a:t>
            </a:r>
            <a:r>
              <a:rPr lang="fa-IR" sz="2400" b="1" dirty="0" smtClean="0">
                <a:cs typeface="B Nazanin" pitchFamily="2" charset="-78"/>
              </a:rPr>
              <a:t>را با ارائه دلایل موجه و تایید گروه واحد آموزشی حذف نماید. مشروط بر اینکه </a:t>
            </a:r>
            <a:r>
              <a:rPr lang="fa-IR" sz="2400" b="1" dirty="0" smtClean="0">
                <a:solidFill>
                  <a:srgbClr val="FF0000"/>
                </a:solidFill>
                <a:cs typeface="B Nazanin" pitchFamily="2" charset="-78"/>
              </a:rPr>
              <a:t>غیبت دانشجو بیش از سه شانزدهم </a:t>
            </a:r>
            <a:r>
              <a:rPr lang="fa-IR" sz="2400" b="1" dirty="0" smtClean="0">
                <a:cs typeface="B Nazanin" pitchFamily="2" charset="-78"/>
              </a:rPr>
              <a:t>ساعات آن درس نباشد و تعداد </a:t>
            </a:r>
            <a:r>
              <a:rPr lang="fa-IR" sz="2400" b="1" dirty="0" smtClean="0">
                <a:solidFill>
                  <a:srgbClr val="FF0000"/>
                </a:solidFill>
                <a:cs typeface="B Nazanin" pitchFamily="2" charset="-78"/>
              </a:rPr>
              <a:t>واحدهای باقیمانده دانشجو نیز کمتر از 12</a:t>
            </a:r>
            <a:r>
              <a:rPr lang="fa-IR" sz="2400" b="1" dirty="0" smtClean="0">
                <a:cs typeface="B Nazanin" pitchFamily="2" charset="-78"/>
              </a:rPr>
              <a:t> واحد نشود.</a:t>
            </a:r>
          </a:p>
          <a:p>
            <a:pPr algn="justLow" rtl="1"/>
            <a:r>
              <a:rPr lang="fa-IR" sz="2400" b="1" dirty="0" smtClean="0">
                <a:cs typeface="B Nazanin" pitchFamily="2" charset="-78"/>
              </a:rPr>
              <a:t>تبصره4: </a:t>
            </a:r>
          </a:p>
          <a:p>
            <a:pPr algn="justLow" rtl="1"/>
            <a:r>
              <a:rPr lang="fa-IR" sz="2400" b="1" dirty="0" smtClean="0">
                <a:cs typeface="B Nazanin" pitchFamily="2" charset="-78"/>
              </a:rPr>
              <a:t>در شرایط خاص، </a:t>
            </a:r>
            <a:r>
              <a:rPr lang="fa-IR" sz="2400" b="1" dirty="0" smtClean="0">
                <a:solidFill>
                  <a:srgbClr val="FF0000"/>
                </a:solidFill>
                <a:cs typeface="B Nazanin" pitchFamily="2" charset="-78"/>
              </a:rPr>
              <a:t>حذف اضطراری تمام دروس یک نیمسال تحصیلی صرفا یک بار با رعایت سنوات مجاز تحصیلی</a:t>
            </a:r>
            <a:r>
              <a:rPr lang="fa-IR" sz="2400" b="1" dirty="0" smtClean="0">
                <a:cs typeface="B Nazanin" pitchFamily="2" charset="-78"/>
              </a:rPr>
              <a:t>، درخواست دانشجو و ارائه مدرک و مستندات با تایید شورای گروه و شورای آموزشی واحد، قبل از شروع امتحانات دروس (اعم از نظری و عملی) امکان پذیر است و نیمسال مذکور در سنوات تحصیلی محاسبه می شود.</a:t>
            </a:r>
          </a:p>
          <a:p>
            <a:pPr algn="justLow" rtl="1"/>
            <a:r>
              <a:rPr lang="fa-IR" sz="2400" b="1" dirty="0" smtClean="0">
                <a:cs typeface="B Nazanin" pitchFamily="2" charset="-78"/>
              </a:rPr>
              <a:t>دانشجوی متقاضی استفاده از حذف کامل نیمسال، لازم است درخواست خود را در زمان مقرر در سامانه آموزشی دانشگاه ثبت و تایید نماید.</a:t>
            </a:r>
            <a:endParaRPr lang="fa-IR" sz="2400" b="1" dirty="0">
              <a:cs typeface="B Nazanin" pitchFamily="2" charset="-78"/>
            </a:endParaRPr>
          </a:p>
        </p:txBody>
      </p:sp>
    </p:spTree>
    <p:extLst>
      <p:ext uri="{BB962C8B-B14F-4D97-AF65-F5344CB8AC3E}">
        <p14:creationId xmlns:p14="http://schemas.microsoft.com/office/powerpoint/2010/main" val="4226790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cs typeface="B Titr" panose="00000700000000000000" pitchFamily="2" charset="-78"/>
              </a:rPr>
              <a:t>ماده 13:</a:t>
            </a:r>
            <a:endParaRPr lang="en-US" dirty="0">
              <a:solidFill>
                <a:srgbClr val="0070C0"/>
              </a:solidFill>
              <a:cs typeface="B Titr" panose="00000700000000000000" pitchFamily="2" charset="-78"/>
            </a:endParaRPr>
          </a:p>
        </p:txBody>
      </p:sp>
      <p:sp>
        <p:nvSpPr>
          <p:cNvPr id="3" name="Content Placeholder 2"/>
          <p:cNvSpPr>
            <a:spLocks noGrp="1"/>
          </p:cNvSpPr>
          <p:nvPr>
            <p:ph idx="1"/>
          </p:nvPr>
        </p:nvSpPr>
        <p:spPr>
          <a:xfrm>
            <a:off x="827584" y="1124744"/>
            <a:ext cx="7520940" cy="3579849"/>
          </a:xfrm>
        </p:spPr>
        <p:txBody>
          <a:bodyPr>
            <a:noAutofit/>
          </a:bodyPr>
          <a:lstStyle/>
          <a:p>
            <a:pPr algn="justLow" rtl="1"/>
            <a:r>
              <a:rPr lang="fa-IR" sz="2400" dirty="0" smtClean="0">
                <a:cs typeface="B Nazanin" panose="00000400000000000000" pitchFamily="2" charset="-78"/>
              </a:rPr>
              <a:t>در صورتی که دانشجو برای فراغت از تحصیل صرفا </a:t>
            </a:r>
            <a:r>
              <a:rPr lang="fa-IR" sz="2400" dirty="0" smtClean="0">
                <a:solidFill>
                  <a:srgbClr val="FF0000"/>
                </a:solidFill>
                <a:cs typeface="B Nazanin" panose="00000400000000000000" pitchFamily="2" charset="-78"/>
              </a:rPr>
              <a:t>دو درس نظری(تئوری) </a:t>
            </a:r>
            <a:r>
              <a:rPr lang="fa-IR" sz="2400" dirty="0" smtClean="0">
                <a:cs typeface="B Nazanin" panose="00000400000000000000" pitchFamily="2" charset="-78"/>
              </a:rPr>
              <a:t>باقیمانده داشته باشد، می تواند آن دو درس را به صورت </a:t>
            </a:r>
            <a:r>
              <a:rPr lang="fa-IR" sz="2400" dirty="0" smtClean="0">
                <a:solidFill>
                  <a:srgbClr val="FF0000"/>
                </a:solidFill>
                <a:cs typeface="B Nazanin" panose="00000400000000000000" pitchFamily="2" charset="-78"/>
              </a:rPr>
              <a:t>معرفی استاد </a:t>
            </a:r>
            <a:r>
              <a:rPr lang="fa-IR" sz="2400" dirty="0" smtClean="0">
                <a:cs typeface="B Nazanin" panose="00000400000000000000" pitchFamily="2" charset="-78"/>
              </a:rPr>
              <a:t>بگذراند. استاد موظف است </a:t>
            </a:r>
            <a:r>
              <a:rPr lang="fa-IR" sz="2400" dirty="0" smtClean="0">
                <a:solidFill>
                  <a:srgbClr val="FF0000"/>
                </a:solidFill>
                <a:cs typeface="B Nazanin" panose="00000400000000000000" pitchFamily="2" charset="-78"/>
              </a:rPr>
              <a:t>حداکثر در چهار هفته اول آن نیمسال</a:t>
            </a:r>
            <a:r>
              <a:rPr lang="fa-IR" sz="2400" dirty="0" smtClean="0">
                <a:cs typeface="B Nazanin" panose="00000400000000000000" pitchFamily="2" charset="-78"/>
              </a:rPr>
              <a:t> نمره درس مذکور را در سامانه آموزشی دانشگاه ثبت و قفل نماید.</a:t>
            </a:r>
          </a:p>
        </p:txBody>
      </p:sp>
    </p:spTree>
    <p:extLst>
      <p:ext uri="{BB962C8B-B14F-4D97-AF65-F5344CB8AC3E}">
        <p14:creationId xmlns:p14="http://schemas.microsoft.com/office/powerpoint/2010/main" val="9069692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پرونده" ma:contentTypeID="0x0101009B08771F679F264496AFC8EA2C1F0AF7" ma:contentTypeVersion="1" ma:contentTypeDescription="یک سند جدید ایجاد کنید." ma:contentTypeScope="" ma:versionID="72bd374740716087dbb7bbe9fd2f76dd">
  <xsd:schema xmlns:xsd="http://www.w3.org/2001/XMLSchema" xmlns:xs="http://www.w3.org/2001/XMLSchema" xmlns:p="http://schemas.microsoft.com/office/2006/metadata/properties" xmlns:ns1="http://schemas.microsoft.com/sharepoint/v3" xmlns:ns2="d2289274-6128-4816-ae07-41a25b982335" targetNamespace="http://schemas.microsoft.com/office/2006/metadata/properties" ma:root="true" ma:fieldsID="743fb070bdc29b388662eb9608e4fcc7" ns1:_="" ns2:_="">
    <xsd:import namespace="http://schemas.microsoft.com/sharepoint/v3"/>
    <xsd:import namespace="d2289274-6128-4816-ae07-41a25b98233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تاریخ شروع زمان بندی" ma:description="" ma:hidden="true" ma:internalName="PublishingStartDate">
      <xsd:simpleType>
        <xsd:restriction base="dms:Unknown"/>
      </xsd:simpleType>
    </xsd:element>
    <xsd:element name="PublishingExpirationDate" ma:index="9" nillable="true" ma:displayName="تاریخ اتمام زمان بندی"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2289274-6128-4816-ae07-41a25b982335" elementFormDefault="qualified">
    <xsd:import namespace="http://schemas.microsoft.com/office/2006/documentManagement/types"/>
    <xsd:import namespace="http://schemas.microsoft.com/office/infopath/2007/PartnerControls"/>
    <xsd:element name="_dlc_DocId" ma:index="10" nillable="true" ma:displayName="مقدار شناسه سند" ma:description="مقدار شناسه سند تعیین شده برای این آیتم." ma:internalName="_dlc_DocId" ma:readOnly="true">
      <xsd:simpleType>
        <xsd:restriction base="dms:Text"/>
      </xsd:simpleType>
    </xsd:element>
    <xsd:element name="_dlc_DocIdUrl" ma:index="11" nillable="true" ma:displayName="شناسه سند" ma:description="پیوند دائمی به این سند."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d2289274-6128-4816-ae07-41a25b982335">5VXMWDDNTVKU-229-1193</_dlc_DocId>
    <_dlc_DocIdUrl xmlns="d2289274-6128-4816-ae07-41a25b982335">
      <Url>https://www.sbu.ac.ir/Cols/FEP/_layouts/DocIdRedir.aspx?ID=5VXMWDDNTVKU-229-1193</Url>
      <Description>5VXMWDDNTVKU-229-1193</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9E9F36-4375-454A-8112-61519BCC28AD}">
  <ds:schemaRefs>
    <ds:schemaRef ds:uri="http://schemas.microsoft.com/sharepoint/events"/>
  </ds:schemaRefs>
</ds:datastoreItem>
</file>

<file path=customXml/itemProps2.xml><?xml version="1.0" encoding="utf-8"?>
<ds:datastoreItem xmlns:ds="http://schemas.openxmlformats.org/officeDocument/2006/customXml" ds:itemID="{BA6EE7AE-1E8C-4F56-9581-4FDEEB45FD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289274-6128-4816-ae07-41a25b9823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4D76E-E05D-40FA-BEF2-A71CC8BFF9F6}">
  <ds:schemaRefs>
    <ds:schemaRef ds:uri="http://schemas.microsoft.com/sharepoint/v3"/>
    <ds:schemaRef ds:uri="http://purl.org/dc/elements/1.1/"/>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d2289274-6128-4816-ae07-41a25b982335"/>
    <ds:schemaRef ds:uri="http://purl.org/dc/dcmitype/"/>
  </ds:schemaRefs>
</ds:datastoreItem>
</file>

<file path=customXml/itemProps4.xml><?xml version="1.0" encoding="utf-8"?>
<ds:datastoreItem xmlns:ds="http://schemas.openxmlformats.org/officeDocument/2006/customXml" ds:itemID="{91AD4AFA-0246-4F6B-AC5F-603EF6BB592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Angles</Template>
  <TotalTime>402</TotalTime>
  <Words>1893</Words>
  <Application>Microsoft Office PowerPoint</Application>
  <PresentationFormat>On-screen Show (4:3)</PresentationFormat>
  <Paragraphs>78</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Angles</vt:lpstr>
      <vt:lpstr>آیین نامه کارشناسی پیوسته ورودی 97 و ما بعد</vt:lpstr>
      <vt:lpstr>ماده 4:</vt:lpstr>
      <vt:lpstr>ماده 6:</vt:lpstr>
      <vt:lpstr>ماده 7:</vt:lpstr>
      <vt:lpstr>ماده10:</vt:lpstr>
      <vt:lpstr>ماده 11:</vt:lpstr>
      <vt:lpstr>ماده 12:</vt:lpstr>
      <vt:lpstr>PowerPoint Presentation</vt:lpstr>
      <vt:lpstr>ماده 13:</vt:lpstr>
      <vt:lpstr>ماده14:</vt:lpstr>
      <vt:lpstr>ماده 15:</vt:lpstr>
      <vt:lpstr>ماده 16:</vt:lpstr>
      <vt:lpstr>ماده 17:</vt:lpstr>
      <vt:lpstr>ماده 18:</vt:lpstr>
      <vt:lpstr>ماده 20:</vt:lpstr>
      <vt:lpstr>ماده 21:</vt:lpstr>
      <vt:lpstr>ماده 22:</vt:lpstr>
      <vt:lpstr>ماده 23:</vt:lpstr>
      <vt:lpstr>ماده 24:</vt:lpstr>
      <vt:lpstr>ماده 25:</vt:lpstr>
      <vt:lpstr>دانشگاه های سطح یک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آیین نامه کارشناسی پیوسته ورودی 97 و ما بعد</dc:title>
  <dc:creator>home</dc:creator>
  <cp:lastModifiedBy>Administrator</cp:lastModifiedBy>
  <cp:revision>67</cp:revision>
  <dcterms:created xsi:type="dcterms:W3CDTF">2018-10-29T10:37:44Z</dcterms:created>
  <dcterms:modified xsi:type="dcterms:W3CDTF">2019-10-21T05:47:10Z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0x0101009B08771F679F264496AFC8EA2C1F0AF7</vt:lpwstr>
  </property>
  <property fmtid="{D5CDD505-2E9C-101B-9397-08002B2CF9AE}" pid="3" name="_dlc_DocIdItemGuid">
    <vt:lpwstr>2abb31f1-a784-40ed-bc14-37572b4e39a2</vt:lpwstr>
  </property>
</Properties>
</file>